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18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C2AD2E-9B04-45EB-BA80-30AF50B88FF2}"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87CC3-9F7A-4BAC-8BCF-77B999884CF0}" type="slidenum">
              <a:rPr lang="en-US" smtClean="0"/>
              <a:t>‹#›</a:t>
            </a:fld>
            <a:endParaRPr lang="en-US"/>
          </a:p>
        </p:txBody>
      </p:sp>
    </p:spTree>
    <p:extLst>
      <p:ext uri="{BB962C8B-B14F-4D97-AF65-F5344CB8AC3E}">
        <p14:creationId xmlns:p14="http://schemas.microsoft.com/office/powerpoint/2010/main" val="211176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C2AD2E-9B04-45EB-BA80-30AF50B88FF2}"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87CC3-9F7A-4BAC-8BCF-77B999884CF0}" type="slidenum">
              <a:rPr lang="en-US" smtClean="0"/>
              <a:t>‹#›</a:t>
            </a:fld>
            <a:endParaRPr lang="en-US"/>
          </a:p>
        </p:txBody>
      </p:sp>
    </p:spTree>
    <p:extLst>
      <p:ext uri="{BB962C8B-B14F-4D97-AF65-F5344CB8AC3E}">
        <p14:creationId xmlns:p14="http://schemas.microsoft.com/office/powerpoint/2010/main" val="109491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C2AD2E-9B04-45EB-BA80-30AF50B88FF2}"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87CC3-9F7A-4BAC-8BCF-77B999884CF0}" type="slidenum">
              <a:rPr lang="en-US" smtClean="0"/>
              <a:t>‹#›</a:t>
            </a:fld>
            <a:endParaRPr lang="en-US"/>
          </a:p>
        </p:txBody>
      </p:sp>
    </p:spTree>
    <p:extLst>
      <p:ext uri="{BB962C8B-B14F-4D97-AF65-F5344CB8AC3E}">
        <p14:creationId xmlns:p14="http://schemas.microsoft.com/office/powerpoint/2010/main" val="731929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C2AD2E-9B04-45EB-BA80-30AF50B88FF2}"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87CC3-9F7A-4BAC-8BCF-77B999884CF0}" type="slidenum">
              <a:rPr lang="en-US" smtClean="0"/>
              <a:t>‹#›</a:t>
            </a:fld>
            <a:endParaRPr lang="en-US"/>
          </a:p>
        </p:txBody>
      </p:sp>
    </p:spTree>
    <p:extLst>
      <p:ext uri="{BB962C8B-B14F-4D97-AF65-F5344CB8AC3E}">
        <p14:creationId xmlns:p14="http://schemas.microsoft.com/office/powerpoint/2010/main" val="1080877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C2AD2E-9B04-45EB-BA80-30AF50B88FF2}"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87CC3-9F7A-4BAC-8BCF-77B999884CF0}" type="slidenum">
              <a:rPr lang="en-US" smtClean="0"/>
              <a:t>‹#›</a:t>
            </a:fld>
            <a:endParaRPr lang="en-US"/>
          </a:p>
        </p:txBody>
      </p:sp>
    </p:spTree>
    <p:extLst>
      <p:ext uri="{BB962C8B-B14F-4D97-AF65-F5344CB8AC3E}">
        <p14:creationId xmlns:p14="http://schemas.microsoft.com/office/powerpoint/2010/main" val="2727761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C2AD2E-9B04-45EB-BA80-30AF50B88FF2}"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D87CC3-9F7A-4BAC-8BCF-77B999884CF0}" type="slidenum">
              <a:rPr lang="en-US" smtClean="0"/>
              <a:t>‹#›</a:t>
            </a:fld>
            <a:endParaRPr lang="en-US"/>
          </a:p>
        </p:txBody>
      </p:sp>
    </p:spTree>
    <p:extLst>
      <p:ext uri="{BB962C8B-B14F-4D97-AF65-F5344CB8AC3E}">
        <p14:creationId xmlns:p14="http://schemas.microsoft.com/office/powerpoint/2010/main" val="2181776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C2AD2E-9B04-45EB-BA80-30AF50B88FF2}" type="datetimeFigureOut">
              <a:rPr lang="en-US" smtClean="0"/>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D87CC3-9F7A-4BAC-8BCF-77B999884CF0}" type="slidenum">
              <a:rPr lang="en-US" smtClean="0"/>
              <a:t>‹#›</a:t>
            </a:fld>
            <a:endParaRPr lang="en-US"/>
          </a:p>
        </p:txBody>
      </p:sp>
    </p:spTree>
    <p:extLst>
      <p:ext uri="{BB962C8B-B14F-4D97-AF65-F5344CB8AC3E}">
        <p14:creationId xmlns:p14="http://schemas.microsoft.com/office/powerpoint/2010/main" val="452762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C2AD2E-9B04-45EB-BA80-30AF50B88FF2}" type="datetimeFigureOut">
              <a:rPr lang="en-US" smtClean="0"/>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D87CC3-9F7A-4BAC-8BCF-77B999884CF0}" type="slidenum">
              <a:rPr lang="en-US" smtClean="0"/>
              <a:t>‹#›</a:t>
            </a:fld>
            <a:endParaRPr lang="en-US"/>
          </a:p>
        </p:txBody>
      </p:sp>
    </p:spTree>
    <p:extLst>
      <p:ext uri="{BB962C8B-B14F-4D97-AF65-F5344CB8AC3E}">
        <p14:creationId xmlns:p14="http://schemas.microsoft.com/office/powerpoint/2010/main" val="2190786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2AD2E-9B04-45EB-BA80-30AF50B88FF2}" type="datetimeFigureOut">
              <a:rPr lang="en-US" smtClean="0"/>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D87CC3-9F7A-4BAC-8BCF-77B999884CF0}" type="slidenum">
              <a:rPr lang="en-US" smtClean="0"/>
              <a:t>‹#›</a:t>
            </a:fld>
            <a:endParaRPr lang="en-US"/>
          </a:p>
        </p:txBody>
      </p:sp>
    </p:spTree>
    <p:extLst>
      <p:ext uri="{BB962C8B-B14F-4D97-AF65-F5344CB8AC3E}">
        <p14:creationId xmlns:p14="http://schemas.microsoft.com/office/powerpoint/2010/main" val="428584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7C2AD2E-9B04-45EB-BA80-30AF50B88FF2}"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D87CC3-9F7A-4BAC-8BCF-77B999884CF0}" type="slidenum">
              <a:rPr lang="en-US" smtClean="0"/>
              <a:t>‹#›</a:t>
            </a:fld>
            <a:endParaRPr lang="en-US"/>
          </a:p>
        </p:txBody>
      </p:sp>
    </p:spTree>
    <p:extLst>
      <p:ext uri="{BB962C8B-B14F-4D97-AF65-F5344CB8AC3E}">
        <p14:creationId xmlns:p14="http://schemas.microsoft.com/office/powerpoint/2010/main" val="3395092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7C2AD2E-9B04-45EB-BA80-30AF50B88FF2}"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D87CC3-9F7A-4BAC-8BCF-77B999884CF0}" type="slidenum">
              <a:rPr lang="en-US" smtClean="0"/>
              <a:t>‹#›</a:t>
            </a:fld>
            <a:endParaRPr lang="en-US"/>
          </a:p>
        </p:txBody>
      </p:sp>
    </p:spTree>
    <p:extLst>
      <p:ext uri="{BB962C8B-B14F-4D97-AF65-F5344CB8AC3E}">
        <p14:creationId xmlns:p14="http://schemas.microsoft.com/office/powerpoint/2010/main" val="317828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07C2AD2E-9B04-45EB-BA80-30AF50B88FF2}" type="datetimeFigureOut">
              <a:rPr lang="en-US" smtClean="0"/>
              <a:t>11/9/2021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64D87CC3-9F7A-4BAC-8BCF-77B999884CF0}" type="slidenum">
              <a:rPr lang="en-US" smtClean="0"/>
              <a:t>‹#›</a:t>
            </a:fld>
            <a:endParaRPr lang="en-US"/>
          </a:p>
        </p:txBody>
      </p:sp>
    </p:spTree>
    <p:extLst>
      <p:ext uri="{BB962C8B-B14F-4D97-AF65-F5344CB8AC3E}">
        <p14:creationId xmlns:p14="http://schemas.microsoft.com/office/powerpoint/2010/main" val="15287508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1E74470-F1B7-437E-B20F-CA3A1E3B7195}"/>
              </a:ext>
            </a:extLst>
          </p:cNvPr>
          <p:cNvSpPr/>
          <p:nvPr/>
        </p:nvSpPr>
        <p:spPr>
          <a:xfrm>
            <a:off x="182880" y="1320800"/>
            <a:ext cx="7416800" cy="85953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6C6CB03-CF0D-4039-9478-25E175F54F75}"/>
              </a:ext>
            </a:extLst>
          </p:cNvPr>
          <p:cNvSpPr txBox="1"/>
          <p:nvPr/>
        </p:nvSpPr>
        <p:spPr>
          <a:xfrm>
            <a:off x="1925567" y="183346"/>
            <a:ext cx="3921266" cy="707886"/>
          </a:xfrm>
          <a:prstGeom prst="rect">
            <a:avLst/>
          </a:prstGeom>
          <a:noFill/>
        </p:spPr>
        <p:txBody>
          <a:bodyPr wrap="none" rtlCol="0">
            <a:spAutoFit/>
          </a:bodyPr>
          <a:lstStyle/>
          <a:p>
            <a:r>
              <a:rPr lang="en-US" sz="4000" dirty="0">
                <a:solidFill>
                  <a:srgbClr val="7030A0"/>
                </a:solidFill>
                <a:latin typeface="72 Condensed" panose="020B0506030000000003" pitchFamily="34" charset="0"/>
                <a:cs typeface="72 Condensed" panose="020B0506030000000003" pitchFamily="34" charset="0"/>
              </a:rPr>
              <a:t>Benefits at a Glance</a:t>
            </a:r>
          </a:p>
        </p:txBody>
      </p:sp>
      <p:sp>
        <p:nvSpPr>
          <p:cNvPr id="8" name="TextBox 7">
            <a:extLst>
              <a:ext uri="{FF2B5EF4-FFF2-40B4-BE49-F238E27FC236}">
                <a16:creationId xmlns:a16="http://schemas.microsoft.com/office/drawing/2014/main" id="{FC8F5155-27F2-403D-9F79-578FC2C4828A}"/>
              </a:ext>
            </a:extLst>
          </p:cNvPr>
          <p:cNvSpPr txBox="1"/>
          <p:nvPr/>
        </p:nvSpPr>
        <p:spPr>
          <a:xfrm>
            <a:off x="3064018" y="731550"/>
            <a:ext cx="1952779" cy="461665"/>
          </a:xfrm>
          <a:prstGeom prst="rect">
            <a:avLst/>
          </a:prstGeom>
          <a:noFill/>
        </p:spPr>
        <p:txBody>
          <a:bodyPr wrap="none" rtlCol="0">
            <a:spAutoFit/>
          </a:bodyPr>
          <a:lstStyle/>
          <a:p>
            <a:r>
              <a:rPr lang="en-US" sz="2400" b="1" dirty="0">
                <a:solidFill>
                  <a:srgbClr val="7030A0"/>
                </a:solidFill>
                <a:latin typeface="72 Condensed" panose="020B0506030000000003" pitchFamily="34" charset="0"/>
                <a:cs typeface="72 Condensed" panose="020B0506030000000003" pitchFamily="34" charset="0"/>
              </a:rPr>
              <a:t>Team Member</a:t>
            </a:r>
          </a:p>
        </p:txBody>
      </p:sp>
      <p:pic>
        <p:nvPicPr>
          <p:cNvPr id="10" name="Picture 9" descr="Logo, company name&#10;&#10;Description automatically generated">
            <a:extLst>
              <a:ext uri="{FF2B5EF4-FFF2-40B4-BE49-F238E27FC236}">
                <a16:creationId xmlns:a16="http://schemas.microsoft.com/office/drawing/2014/main" id="{1B7EF23F-1170-47B3-BCDC-BD7AFACA98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720" y="75605"/>
            <a:ext cx="1219200" cy="1219200"/>
          </a:xfrm>
          <a:prstGeom prst="rect">
            <a:avLst/>
          </a:prstGeom>
        </p:spPr>
      </p:pic>
      <p:cxnSp>
        <p:nvCxnSpPr>
          <p:cNvPr id="12" name="Straight Connector 11">
            <a:extLst>
              <a:ext uri="{FF2B5EF4-FFF2-40B4-BE49-F238E27FC236}">
                <a16:creationId xmlns:a16="http://schemas.microsoft.com/office/drawing/2014/main" id="{6E3ADF03-D8FA-4641-BDE5-F294A1237AC0}"/>
              </a:ext>
            </a:extLst>
          </p:cNvPr>
          <p:cNvCxnSpPr/>
          <p:nvPr/>
        </p:nvCxnSpPr>
        <p:spPr>
          <a:xfrm>
            <a:off x="6294367" y="1307802"/>
            <a:ext cx="0" cy="8621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DCF4118-C655-4C08-B941-3C458B328042}"/>
              </a:ext>
            </a:extLst>
          </p:cNvPr>
          <p:cNvSpPr txBox="1"/>
          <p:nvPr/>
        </p:nvSpPr>
        <p:spPr>
          <a:xfrm>
            <a:off x="218367" y="1368455"/>
            <a:ext cx="3526928"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Medical/Dental/Vision Insurance</a:t>
            </a:r>
          </a:p>
        </p:txBody>
      </p:sp>
      <p:cxnSp>
        <p:nvCxnSpPr>
          <p:cNvPr id="15" name="Straight Connector 14">
            <a:extLst>
              <a:ext uri="{FF2B5EF4-FFF2-40B4-BE49-F238E27FC236}">
                <a16:creationId xmlns:a16="http://schemas.microsoft.com/office/drawing/2014/main" id="{4D42D97A-C09A-417A-A1A3-8A6FDF073B16}"/>
              </a:ext>
            </a:extLst>
          </p:cNvPr>
          <p:cNvCxnSpPr/>
          <p:nvPr/>
        </p:nvCxnSpPr>
        <p:spPr>
          <a:xfrm>
            <a:off x="182880" y="2449981"/>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5F8F088-CFD7-45DD-A08F-35BE6E10C072}"/>
              </a:ext>
            </a:extLst>
          </p:cNvPr>
          <p:cNvSpPr txBox="1"/>
          <p:nvPr/>
        </p:nvSpPr>
        <p:spPr>
          <a:xfrm>
            <a:off x="215284" y="2513884"/>
            <a:ext cx="1535998"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GED Program</a:t>
            </a:r>
          </a:p>
        </p:txBody>
      </p:sp>
      <p:sp>
        <p:nvSpPr>
          <p:cNvPr id="17" name="TextBox 16">
            <a:extLst>
              <a:ext uri="{FF2B5EF4-FFF2-40B4-BE49-F238E27FC236}">
                <a16:creationId xmlns:a16="http://schemas.microsoft.com/office/drawing/2014/main" id="{616F24BD-E7F4-4630-8D1A-2B6A05D80547}"/>
              </a:ext>
            </a:extLst>
          </p:cNvPr>
          <p:cNvSpPr txBox="1"/>
          <p:nvPr/>
        </p:nvSpPr>
        <p:spPr>
          <a:xfrm>
            <a:off x="215284" y="3673968"/>
            <a:ext cx="2100255"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Wellbeing Benefits</a:t>
            </a:r>
          </a:p>
        </p:txBody>
      </p:sp>
      <p:sp>
        <p:nvSpPr>
          <p:cNvPr id="18" name="TextBox 17">
            <a:extLst>
              <a:ext uri="{FF2B5EF4-FFF2-40B4-BE49-F238E27FC236}">
                <a16:creationId xmlns:a16="http://schemas.microsoft.com/office/drawing/2014/main" id="{8DB6F7B8-B8D6-4528-8234-E38D23EAAC03}"/>
              </a:ext>
            </a:extLst>
          </p:cNvPr>
          <p:cNvSpPr txBox="1"/>
          <p:nvPr/>
        </p:nvSpPr>
        <p:spPr>
          <a:xfrm>
            <a:off x="215284" y="4841335"/>
            <a:ext cx="2028119"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Flynn Family Fund</a:t>
            </a:r>
          </a:p>
        </p:txBody>
      </p:sp>
      <p:sp>
        <p:nvSpPr>
          <p:cNvPr id="19" name="TextBox 18">
            <a:extLst>
              <a:ext uri="{FF2B5EF4-FFF2-40B4-BE49-F238E27FC236}">
                <a16:creationId xmlns:a16="http://schemas.microsoft.com/office/drawing/2014/main" id="{3BB05D39-2905-40FF-B632-51CB9E931025}"/>
              </a:ext>
            </a:extLst>
          </p:cNvPr>
          <p:cNvSpPr txBox="1"/>
          <p:nvPr/>
        </p:nvSpPr>
        <p:spPr>
          <a:xfrm>
            <a:off x="215284" y="6033945"/>
            <a:ext cx="1439818" cy="400110"/>
          </a:xfrm>
          <a:prstGeom prst="rect">
            <a:avLst/>
          </a:prstGeom>
          <a:noFill/>
        </p:spPr>
        <p:txBody>
          <a:bodyPr wrap="none" rtlCol="0">
            <a:spAutoFit/>
          </a:bodyPr>
          <a:lstStyle/>
          <a:p>
            <a:r>
              <a:rPr lang="en-US" sz="2000" b="1" dirty="0" err="1">
                <a:latin typeface="72 Condensed" panose="020B0506030000000003" pitchFamily="34" charset="0"/>
                <a:cs typeface="72 Condensed" panose="020B0506030000000003" pitchFamily="34" charset="0"/>
              </a:rPr>
              <a:t>BenefitsHub</a:t>
            </a:r>
            <a:endParaRPr lang="en-US" sz="2000" b="1" dirty="0">
              <a:latin typeface="72 Condensed" panose="020B0506030000000003" pitchFamily="34" charset="0"/>
              <a:cs typeface="72 Condensed" panose="020B0506030000000003" pitchFamily="34" charset="0"/>
            </a:endParaRPr>
          </a:p>
        </p:txBody>
      </p:sp>
      <p:pic>
        <p:nvPicPr>
          <p:cNvPr id="21" name="Picture 20">
            <a:extLst>
              <a:ext uri="{FF2B5EF4-FFF2-40B4-BE49-F238E27FC236}">
                <a16:creationId xmlns:a16="http://schemas.microsoft.com/office/drawing/2014/main" id="{0FDB0F11-049D-4228-83EF-6EA450A49052}"/>
              </a:ext>
            </a:extLst>
          </p:cNvPr>
          <p:cNvPicPr>
            <a:picLocks noChangeAspect="1"/>
          </p:cNvPicPr>
          <p:nvPr/>
        </p:nvPicPr>
        <p:blipFill>
          <a:blip r:embed="rId3"/>
          <a:stretch>
            <a:fillRect/>
          </a:stretch>
        </p:blipFill>
        <p:spPr>
          <a:xfrm>
            <a:off x="6446302" y="2554835"/>
            <a:ext cx="896112" cy="896112"/>
          </a:xfrm>
          <a:prstGeom prst="rect">
            <a:avLst/>
          </a:prstGeom>
        </p:spPr>
      </p:pic>
      <p:pic>
        <p:nvPicPr>
          <p:cNvPr id="23" name="Picture 22">
            <a:extLst>
              <a:ext uri="{FF2B5EF4-FFF2-40B4-BE49-F238E27FC236}">
                <a16:creationId xmlns:a16="http://schemas.microsoft.com/office/drawing/2014/main" id="{268C453D-2724-43F3-A593-4DB275DDEEBD}"/>
              </a:ext>
            </a:extLst>
          </p:cNvPr>
          <p:cNvPicPr>
            <a:picLocks noChangeAspect="1"/>
          </p:cNvPicPr>
          <p:nvPr/>
        </p:nvPicPr>
        <p:blipFill>
          <a:blip r:embed="rId4"/>
          <a:stretch>
            <a:fillRect/>
          </a:stretch>
        </p:blipFill>
        <p:spPr>
          <a:xfrm>
            <a:off x="6445592" y="1412057"/>
            <a:ext cx="897533" cy="893900"/>
          </a:xfrm>
          <a:prstGeom prst="rect">
            <a:avLst/>
          </a:prstGeom>
        </p:spPr>
      </p:pic>
      <p:cxnSp>
        <p:nvCxnSpPr>
          <p:cNvPr id="24" name="Straight Connector 23">
            <a:extLst>
              <a:ext uri="{FF2B5EF4-FFF2-40B4-BE49-F238E27FC236}">
                <a16:creationId xmlns:a16="http://schemas.microsoft.com/office/drawing/2014/main" id="{AC7CC7D2-7E35-4CD4-B79F-83A93DDADFBF}"/>
              </a:ext>
            </a:extLst>
          </p:cNvPr>
          <p:cNvCxnSpPr/>
          <p:nvPr/>
        </p:nvCxnSpPr>
        <p:spPr>
          <a:xfrm>
            <a:off x="182880" y="3627397"/>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910180F-24F2-4228-A84F-A04F43B7B45F}"/>
              </a:ext>
            </a:extLst>
          </p:cNvPr>
          <p:cNvCxnSpPr/>
          <p:nvPr/>
        </p:nvCxnSpPr>
        <p:spPr>
          <a:xfrm>
            <a:off x="215284" y="4809213"/>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78F3000-80A4-4F1A-A213-232BAE8EA059}"/>
              </a:ext>
            </a:extLst>
          </p:cNvPr>
          <p:cNvCxnSpPr/>
          <p:nvPr/>
        </p:nvCxnSpPr>
        <p:spPr>
          <a:xfrm>
            <a:off x="182880" y="5978447"/>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0" name="Picture 29">
            <a:extLst>
              <a:ext uri="{FF2B5EF4-FFF2-40B4-BE49-F238E27FC236}">
                <a16:creationId xmlns:a16="http://schemas.microsoft.com/office/drawing/2014/main" id="{9ACC2127-21CA-47C8-93D9-F7F076220DF5}"/>
              </a:ext>
            </a:extLst>
          </p:cNvPr>
          <p:cNvPicPr>
            <a:picLocks noChangeAspect="1"/>
          </p:cNvPicPr>
          <p:nvPr/>
        </p:nvPicPr>
        <p:blipFill>
          <a:blip r:embed="rId5"/>
          <a:stretch>
            <a:fillRect/>
          </a:stretch>
        </p:blipFill>
        <p:spPr>
          <a:xfrm>
            <a:off x="6445592" y="6132830"/>
            <a:ext cx="892469" cy="896112"/>
          </a:xfrm>
          <a:prstGeom prst="rect">
            <a:avLst/>
          </a:prstGeom>
        </p:spPr>
      </p:pic>
      <p:pic>
        <p:nvPicPr>
          <p:cNvPr id="32" name="Picture 31">
            <a:extLst>
              <a:ext uri="{FF2B5EF4-FFF2-40B4-BE49-F238E27FC236}">
                <a16:creationId xmlns:a16="http://schemas.microsoft.com/office/drawing/2014/main" id="{1F5DAC70-A7E8-4D21-8D7A-53CD08A292D5}"/>
              </a:ext>
            </a:extLst>
          </p:cNvPr>
          <p:cNvPicPr>
            <a:picLocks noChangeAspect="1"/>
          </p:cNvPicPr>
          <p:nvPr/>
        </p:nvPicPr>
        <p:blipFill>
          <a:blip r:embed="rId6"/>
          <a:stretch>
            <a:fillRect/>
          </a:stretch>
        </p:blipFill>
        <p:spPr>
          <a:xfrm>
            <a:off x="6446302" y="4914066"/>
            <a:ext cx="896112" cy="896112"/>
          </a:xfrm>
          <a:prstGeom prst="rect">
            <a:avLst/>
          </a:prstGeom>
        </p:spPr>
      </p:pic>
      <p:sp>
        <p:nvSpPr>
          <p:cNvPr id="34" name="TextBox 33">
            <a:extLst>
              <a:ext uri="{FF2B5EF4-FFF2-40B4-BE49-F238E27FC236}">
                <a16:creationId xmlns:a16="http://schemas.microsoft.com/office/drawing/2014/main" id="{ECFF87DF-CF80-4ADA-928C-670ACC461FC8}"/>
              </a:ext>
            </a:extLst>
          </p:cNvPr>
          <p:cNvSpPr txBox="1"/>
          <p:nvPr/>
        </p:nvSpPr>
        <p:spPr>
          <a:xfrm>
            <a:off x="215284" y="1654805"/>
            <a:ext cx="6079083" cy="584775"/>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At Bell American, we offer medical benefits for all! This includes medical, pharmacy, dental and vision benefits. </a:t>
            </a:r>
          </a:p>
        </p:txBody>
      </p:sp>
      <p:sp>
        <p:nvSpPr>
          <p:cNvPr id="35" name="TextBox 34">
            <a:extLst>
              <a:ext uri="{FF2B5EF4-FFF2-40B4-BE49-F238E27FC236}">
                <a16:creationId xmlns:a16="http://schemas.microsoft.com/office/drawing/2014/main" id="{87055B2E-2196-4455-BCF4-757D9E96AACF}"/>
              </a:ext>
            </a:extLst>
          </p:cNvPr>
          <p:cNvSpPr txBox="1"/>
          <p:nvPr/>
        </p:nvSpPr>
        <p:spPr>
          <a:xfrm>
            <a:off x="278032" y="2111427"/>
            <a:ext cx="5027243" cy="338554"/>
          </a:xfrm>
          <a:prstGeom prst="rect">
            <a:avLst/>
          </a:prstGeom>
          <a:noFill/>
        </p:spPr>
        <p:txBody>
          <a:bodyPr wrap="square" rtlCol="0">
            <a:spAutoFit/>
          </a:bodyPr>
          <a:lstStyle/>
          <a:p>
            <a:r>
              <a:rPr lang="en-US" sz="1600" b="1" dirty="0">
                <a:latin typeface="72 Condensed" panose="020B0506030000000003" pitchFamily="34" charset="0"/>
                <a:cs typeface="72 Condensed" panose="020B0506030000000003" pitchFamily="34" charset="0"/>
              </a:rPr>
              <a:t>Eligible employees must sign up within 30 days of hire date.</a:t>
            </a:r>
          </a:p>
        </p:txBody>
      </p:sp>
      <p:sp>
        <p:nvSpPr>
          <p:cNvPr id="36" name="TextBox 35">
            <a:extLst>
              <a:ext uri="{FF2B5EF4-FFF2-40B4-BE49-F238E27FC236}">
                <a16:creationId xmlns:a16="http://schemas.microsoft.com/office/drawing/2014/main" id="{D3FB485E-0AE0-4BAE-B00D-AD51675A4282}"/>
              </a:ext>
            </a:extLst>
          </p:cNvPr>
          <p:cNvSpPr txBox="1"/>
          <p:nvPr/>
        </p:nvSpPr>
        <p:spPr>
          <a:xfrm>
            <a:off x="182880" y="2796400"/>
            <a:ext cx="6111487"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We understand the importance of education. If you haven’t been able to finish your GED yet, let Taco Bell Help! We will pay to help you complete your GED for approved students.</a:t>
            </a:r>
          </a:p>
        </p:txBody>
      </p:sp>
      <p:pic>
        <p:nvPicPr>
          <p:cNvPr id="38" name="Picture 37">
            <a:extLst>
              <a:ext uri="{FF2B5EF4-FFF2-40B4-BE49-F238E27FC236}">
                <a16:creationId xmlns:a16="http://schemas.microsoft.com/office/drawing/2014/main" id="{F2504615-4430-4E01-8B06-AE0C997D59B9}"/>
              </a:ext>
            </a:extLst>
          </p:cNvPr>
          <p:cNvPicPr>
            <a:picLocks noChangeAspect="1"/>
          </p:cNvPicPr>
          <p:nvPr/>
        </p:nvPicPr>
        <p:blipFill>
          <a:blip r:embed="rId7"/>
          <a:stretch>
            <a:fillRect/>
          </a:stretch>
        </p:blipFill>
        <p:spPr>
          <a:xfrm>
            <a:off x="6449705" y="3726157"/>
            <a:ext cx="898613" cy="913284"/>
          </a:xfrm>
          <a:prstGeom prst="rect">
            <a:avLst/>
          </a:prstGeom>
        </p:spPr>
      </p:pic>
      <p:sp>
        <p:nvSpPr>
          <p:cNvPr id="39" name="TextBox 38">
            <a:extLst>
              <a:ext uri="{FF2B5EF4-FFF2-40B4-BE49-F238E27FC236}">
                <a16:creationId xmlns:a16="http://schemas.microsoft.com/office/drawing/2014/main" id="{D311883E-78BD-4D22-AE81-32AD4605DB71}"/>
              </a:ext>
            </a:extLst>
          </p:cNvPr>
          <p:cNvSpPr txBox="1"/>
          <p:nvPr/>
        </p:nvSpPr>
        <p:spPr>
          <a:xfrm>
            <a:off x="182880" y="3970959"/>
            <a:ext cx="6052919"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Your wellbeing is important to us. Offering support for financial, child and elder care, substance abuse, legal and ID recovery services. Along with financial and telehealth services!</a:t>
            </a:r>
          </a:p>
        </p:txBody>
      </p:sp>
      <p:sp>
        <p:nvSpPr>
          <p:cNvPr id="40" name="TextBox 39">
            <a:extLst>
              <a:ext uri="{FF2B5EF4-FFF2-40B4-BE49-F238E27FC236}">
                <a16:creationId xmlns:a16="http://schemas.microsoft.com/office/drawing/2014/main" id="{28D75921-578A-4AA4-8F3C-FBF3F1DDEC99}"/>
              </a:ext>
            </a:extLst>
          </p:cNvPr>
          <p:cNvSpPr txBox="1"/>
          <p:nvPr/>
        </p:nvSpPr>
        <p:spPr>
          <a:xfrm>
            <a:off x="199911" y="5184712"/>
            <a:ext cx="6079081" cy="584775"/>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Experiencing financial hardship? The Flynn Family Fund is here for you. Submit an application to be considered for a grant!</a:t>
            </a:r>
          </a:p>
        </p:txBody>
      </p:sp>
      <p:sp>
        <p:nvSpPr>
          <p:cNvPr id="41" name="TextBox 40">
            <a:extLst>
              <a:ext uri="{FF2B5EF4-FFF2-40B4-BE49-F238E27FC236}">
                <a16:creationId xmlns:a16="http://schemas.microsoft.com/office/drawing/2014/main" id="{B5323570-D720-4F62-85B3-CC198AEF0197}"/>
              </a:ext>
            </a:extLst>
          </p:cNvPr>
          <p:cNvSpPr txBox="1"/>
          <p:nvPr/>
        </p:nvSpPr>
        <p:spPr>
          <a:xfrm>
            <a:off x="291015" y="5639893"/>
            <a:ext cx="5027243" cy="338554"/>
          </a:xfrm>
          <a:prstGeom prst="rect">
            <a:avLst/>
          </a:prstGeom>
          <a:noFill/>
        </p:spPr>
        <p:txBody>
          <a:bodyPr wrap="square" rtlCol="0">
            <a:spAutoFit/>
          </a:bodyPr>
          <a:lstStyle/>
          <a:p>
            <a:r>
              <a:rPr lang="en-US" sz="1600" b="1" dirty="0">
                <a:latin typeface="72 Condensed" panose="020B0506030000000003" pitchFamily="34" charset="0"/>
                <a:cs typeface="72 Condensed" panose="020B0506030000000003" pitchFamily="34" charset="0"/>
              </a:rPr>
              <a:t>Interested in donating? Visit the Flynn People Portal!</a:t>
            </a:r>
          </a:p>
        </p:txBody>
      </p:sp>
      <p:cxnSp>
        <p:nvCxnSpPr>
          <p:cNvPr id="42" name="Straight Connector 41">
            <a:extLst>
              <a:ext uri="{FF2B5EF4-FFF2-40B4-BE49-F238E27FC236}">
                <a16:creationId xmlns:a16="http://schemas.microsoft.com/office/drawing/2014/main" id="{61FAFA1F-809E-4165-B886-C19524FDC76F}"/>
              </a:ext>
            </a:extLst>
          </p:cNvPr>
          <p:cNvCxnSpPr/>
          <p:nvPr/>
        </p:nvCxnSpPr>
        <p:spPr>
          <a:xfrm>
            <a:off x="172720" y="7195744"/>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EDC0795-CBAD-4601-9DA2-374F253E5BB8}"/>
              </a:ext>
            </a:extLst>
          </p:cNvPr>
          <p:cNvSpPr txBox="1"/>
          <p:nvPr/>
        </p:nvSpPr>
        <p:spPr>
          <a:xfrm>
            <a:off x="218214" y="7221739"/>
            <a:ext cx="2616422"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401k/Financial Planning</a:t>
            </a:r>
          </a:p>
        </p:txBody>
      </p:sp>
      <p:sp>
        <p:nvSpPr>
          <p:cNvPr id="44" name="TextBox 43">
            <a:extLst>
              <a:ext uri="{FF2B5EF4-FFF2-40B4-BE49-F238E27FC236}">
                <a16:creationId xmlns:a16="http://schemas.microsoft.com/office/drawing/2014/main" id="{FD7DC8F4-8188-4DAE-B547-B4894606B970}"/>
              </a:ext>
            </a:extLst>
          </p:cNvPr>
          <p:cNvSpPr txBox="1"/>
          <p:nvPr/>
        </p:nvSpPr>
        <p:spPr>
          <a:xfrm>
            <a:off x="199911" y="6364747"/>
            <a:ext cx="6094456"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Flynn offers special discounts for various products and services to all employees. Make sure to visit the </a:t>
            </a:r>
            <a:r>
              <a:rPr lang="en-US" sz="1600" dirty="0" err="1">
                <a:latin typeface="72 Condensed" panose="020B0506030000000003" pitchFamily="34" charset="0"/>
                <a:cs typeface="72 Condensed" panose="020B0506030000000003" pitchFamily="34" charset="0"/>
              </a:rPr>
              <a:t>BenefitsHub</a:t>
            </a:r>
            <a:r>
              <a:rPr lang="en-US" sz="1600" dirty="0">
                <a:latin typeface="72 Condensed" panose="020B0506030000000003" pitchFamily="34" charset="0"/>
                <a:cs typeface="72 Condensed" panose="020B0506030000000003" pitchFamily="34" charset="0"/>
              </a:rPr>
              <a:t> prior to making purchases to take advantage of these discounts!</a:t>
            </a:r>
          </a:p>
        </p:txBody>
      </p:sp>
      <p:pic>
        <p:nvPicPr>
          <p:cNvPr id="46" name="Picture 45">
            <a:extLst>
              <a:ext uri="{FF2B5EF4-FFF2-40B4-BE49-F238E27FC236}">
                <a16:creationId xmlns:a16="http://schemas.microsoft.com/office/drawing/2014/main" id="{B229E5A1-16DA-49C7-9D52-FC22B66BD491}"/>
              </a:ext>
            </a:extLst>
          </p:cNvPr>
          <p:cNvPicPr>
            <a:picLocks noChangeAspect="1"/>
          </p:cNvPicPr>
          <p:nvPr/>
        </p:nvPicPr>
        <p:blipFill>
          <a:blip r:embed="rId8"/>
          <a:stretch>
            <a:fillRect/>
          </a:stretch>
        </p:blipFill>
        <p:spPr>
          <a:xfrm>
            <a:off x="6452206" y="7289206"/>
            <a:ext cx="896112" cy="896112"/>
          </a:xfrm>
          <a:prstGeom prst="rect">
            <a:avLst/>
          </a:prstGeom>
        </p:spPr>
      </p:pic>
      <p:sp>
        <p:nvSpPr>
          <p:cNvPr id="47" name="TextBox 46">
            <a:extLst>
              <a:ext uri="{FF2B5EF4-FFF2-40B4-BE49-F238E27FC236}">
                <a16:creationId xmlns:a16="http://schemas.microsoft.com/office/drawing/2014/main" id="{F193E165-DB6A-430F-96E5-56E3AA1C8C09}"/>
              </a:ext>
            </a:extLst>
          </p:cNvPr>
          <p:cNvSpPr txBox="1"/>
          <p:nvPr/>
        </p:nvSpPr>
        <p:spPr>
          <a:xfrm>
            <a:off x="157345" y="7526370"/>
            <a:ext cx="6121647"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All employees of Bell American, over the age of 21, are eligible to participate in the Flynn Restaurant Group 401(k) Retirement Plan. Principal also offers financial planning services and legal document preparation assistance.</a:t>
            </a:r>
          </a:p>
        </p:txBody>
      </p:sp>
    </p:spTree>
    <p:extLst>
      <p:ext uri="{BB962C8B-B14F-4D97-AF65-F5344CB8AC3E}">
        <p14:creationId xmlns:p14="http://schemas.microsoft.com/office/powerpoint/2010/main" val="2851902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1E74470-F1B7-437E-B20F-CA3A1E3B7195}"/>
              </a:ext>
            </a:extLst>
          </p:cNvPr>
          <p:cNvSpPr/>
          <p:nvPr/>
        </p:nvSpPr>
        <p:spPr>
          <a:xfrm>
            <a:off x="182880" y="1320800"/>
            <a:ext cx="7416800" cy="85953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6C6CB03-CF0D-4039-9478-25E175F54F75}"/>
              </a:ext>
            </a:extLst>
          </p:cNvPr>
          <p:cNvSpPr txBox="1"/>
          <p:nvPr/>
        </p:nvSpPr>
        <p:spPr>
          <a:xfrm>
            <a:off x="1925567" y="183346"/>
            <a:ext cx="3921266" cy="707886"/>
          </a:xfrm>
          <a:prstGeom prst="rect">
            <a:avLst/>
          </a:prstGeom>
          <a:noFill/>
        </p:spPr>
        <p:txBody>
          <a:bodyPr wrap="none" rtlCol="0">
            <a:spAutoFit/>
          </a:bodyPr>
          <a:lstStyle/>
          <a:p>
            <a:r>
              <a:rPr lang="en-US" sz="4000" dirty="0">
                <a:solidFill>
                  <a:srgbClr val="7030A0"/>
                </a:solidFill>
                <a:latin typeface="72 Condensed" panose="020B0506030000000003" pitchFamily="34" charset="0"/>
                <a:cs typeface="72 Condensed" panose="020B0506030000000003" pitchFamily="34" charset="0"/>
              </a:rPr>
              <a:t>Benefits at a Glance</a:t>
            </a:r>
          </a:p>
        </p:txBody>
      </p:sp>
      <p:sp>
        <p:nvSpPr>
          <p:cNvPr id="8" name="TextBox 7">
            <a:extLst>
              <a:ext uri="{FF2B5EF4-FFF2-40B4-BE49-F238E27FC236}">
                <a16:creationId xmlns:a16="http://schemas.microsoft.com/office/drawing/2014/main" id="{FC8F5155-27F2-403D-9F79-578FC2C4828A}"/>
              </a:ext>
            </a:extLst>
          </p:cNvPr>
          <p:cNvSpPr txBox="1"/>
          <p:nvPr/>
        </p:nvSpPr>
        <p:spPr>
          <a:xfrm>
            <a:off x="3055413" y="703179"/>
            <a:ext cx="1651414" cy="461665"/>
          </a:xfrm>
          <a:prstGeom prst="rect">
            <a:avLst/>
          </a:prstGeom>
          <a:noFill/>
        </p:spPr>
        <p:txBody>
          <a:bodyPr wrap="none" rtlCol="0">
            <a:spAutoFit/>
          </a:bodyPr>
          <a:lstStyle/>
          <a:p>
            <a:r>
              <a:rPr lang="en-US" sz="2400" b="1" dirty="0">
                <a:solidFill>
                  <a:srgbClr val="7030A0"/>
                </a:solidFill>
                <a:latin typeface="72 Condensed" panose="020B0506030000000003" pitchFamily="34" charset="0"/>
                <a:cs typeface="72 Condensed" panose="020B0506030000000003" pitchFamily="34" charset="0"/>
              </a:rPr>
              <a:t>Shift Leader</a:t>
            </a:r>
          </a:p>
        </p:txBody>
      </p:sp>
      <p:pic>
        <p:nvPicPr>
          <p:cNvPr id="10" name="Picture 9" descr="Logo, company name&#10;&#10;Description automatically generated">
            <a:extLst>
              <a:ext uri="{FF2B5EF4-FFF2-40B4-BE49-F238E27FC236}">
                <a16:creationId xmlns:a16="http://schemas.microsoft.com/office/drawing/2014/main" id="{1B7EF23F-1170-47B3-BCDC-BD7AFACA98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720" y="75605"/>
            <a:ext cx="1219200" cy="1219200"/>
          </a:xfrm>
          <a:prstGeom prst="rect">
            <a:avLst/>
          </a:prstGeom>
        </p:spPr>
      </p:pic>
      <p:cxnSp>
        <p:nvCxnSpPr>
          <p:cNvPr id="12" name="Straight Connector 11">
            <a:extLst>
              <a:ext uri="{FF2B5EF4-FFF2-40B4-BE49-F238E27FC236}">
                <a16:creationId xmlns:a16="http://schemas.microsoft.com/office/drawing/2014/main" id="{6E3ADF03-D8FA-4641-BDE5-F294A1237AC0}"/>
              </a:ext>
            </a:extLst>
          </p:cNvPr>
          <p:cNvCxnSpPr/>
          <p:nvPr/>
        </p:nvCxnSpPr>
        <p:spPr>
          <a:xfrm>
            <a:off x="6294367" y="1307802"/>
            <a:ext cx="0" cy="8621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DCF4118-C655-4C08-B941-3C458B328042}"/>
              </a:ext>
            </a:extLst>
          </p:cNvPr>
          <p:cNvSpPr txBox="1"/>
          <p:nvPr/>
        </p:nvSpPr>
        <p:spPr>
          <a:xfrm>
            <a:off x="218367" y="1368455"/>
            <a:ext cx="3526928"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Medical/Dental/Vision Insurance</a:t>
            </a:r>
          </a:p>
        </p:txBody>
      </p:sp>
      <p:cxnSp>
        <p:nvCxnSpPr>
          <p:cNvPr id="15" name="Straight Connector 14">
            <a:extLst>
              <a:ext uri="{FF2B5EF4-FFF2-40B4-BE49-F238E27FC236}">
                <a16:creationId xmlns:a16="http://schemas.microsoft.com/office/drawing/2014/main" id="{4D42D97A-C09A-417A-A1A3-8A6FDF073B16}"/>
              </a:ext>
            </a:extLst>
          </p:cNvPr>
          <p:cNvCxnSpPr/>
          <p:nvPr/>
        </p:nvCxnSpPr>
        <p:spPr>
          <a:xfrm>
            <a:off x="182880" y="2449981"/>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5F8F088-CFD7-45DD-A08F-35BE6E10C072}"/>
              </a:ext>
            </a:extLst>
          </p:cNvPr>
          <p:cNvSpPr txBox="1"/>
          <p:nvPr/>
        </p:nvSpPr>
        <p:spPr>
          <a:xfrm>
            <a:off x="215284" y="2513884"/>
            <a:ext cx="1535998"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GED Program</a:t>
            </a:r>
          </a:p>
        </p:txBody>
      </p:sp>
      <p:sp>
        <p:nvSpPr>
          <p:cNvPr id="17" name="TextBox 16">
            <a:extLst>
              <a:ext uri="{FF2B5EF4-FFF2-40B4-BE49-F238E27FC236}">
                <a16:creationId xmlns:a16="http://schemas.microsoft.com/office/drawing/2014/main" id="{616F24BD-E7F4-4630-8D1A-2B6A05D80547}"/>
              </a:ext>
            </a:extLst>
          </p:cNvPr>
          <p:cNvSpPr txBox="1"/>
          <p:nvPr/>
        </p:nvSpPr>
        <p:spPr>
          <a:xfrm>
            <a:off x="215284" y="3673968"/>
            <a:ext cx="2100255"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Wellbeing Benefits</a:t>
            </a:r>
          </a:p>
        </p:txBody>
      </p:sp>
      <p:sp>
        <p:nvSpPr>
          <p:cNvPr id="18" name="TextBox 17">
            <a:extLst>
              <a:ext uri="{FF2B5EF4-FFF2-40B4-BE49-F238E27FC236}">
                <a16:creationId xmlns:a16="http://schemas.microsoft.com/office/drawing/2014/main" id="{8DB6F7B8-B8D6-4528-8234-E38D23EAAC03}"/>
              </a:ext>
            </a:extLst>
          </p:cNvPr>
          <p:cNvSpPr txBox="1"/>
          <p:nvPr/>
        </p:nvSpPr>
        <p:spPr>
          <a:xfrm>
            <a:off x="215284" y="4841335"/>
            <a:ext cx="2028119"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Flynn Family Fund</a:t>
            </a:r>
          </a:p>
        </p:txBody>
      </p:sp>
      <p:sp>
        <p:nvSpPr>
          <p:cNvPr id="19" name="TextBox 18">
            <a:extLst>
              <a:ext uri="{FF2B5EF4-FFF2-40B4-BE49-F238E27FC236}">
                <a16:creationId xmlns:a16="http://schemas.microsoft.com/office/drawing/2014/main" id="{3BB05D39-2905-40FF-B632-51CB9E931025}"/>
              </a:ext>
            </a:extLst>
          </p:cNvPr>
          <p:cNvSpPr txBox="1"/>
          <p:nvPr/>
        </p:nvSpPr>
        <p:spPr>
          <a:xfrm>
            <a:off x="215284" y="6033945"/>
            <a:ext cx="1439818" cy="400110"/>
          </a:xfrm>
          <a:prstGeom prst="rect">
            <a:avLst/>
          </a:prstGeom>
          <a:noFill/>
        </p:spPr>
        <p:txBody>
          <a:bodyPr wrap="none" rtlCol="0">
            <a:spAutoFit/>
          </a:bodyPr>
          <a:lstStyle/>
          <a:p>
            <a:r>
              <a:rPr lang="en-US" sz="2000" b="1" dirty="0" err="1">
                <a:latin typeface="72 Condensed" panose="020B0506030000000003" pitchFamily="34" charset="0"/>
                <a:cs typeface="72 Condensed" panose="020B0506030000000003" pitchFamily="34" charset="0"/>
              </a:rPr>
              <a:t>BenefitsHub</a:t>
            </a:r>
            <a:endParaRPr lang="en-US" sz="2000" b="1" dirty="0">
              <a:latin typeface="72 Condensed" panose="020B0506030000000003" pitchFamily="34" charset="0"/>
              <a:cs typeface="72 Condensed" panose="020B0506030000000003" pitchFamily="34" charset="0"/>
            </a:endParaRPr>
          </a:p>
        </p:txBody>
      </p:sp>
      <p:pic>
        <p:nvPicPr>
          <p:cNvPr id="21" name="Picture 20">
            <a:extLst>
              <a:ext uri="{FF2B5EF4-FFF2-40B4-BE49-F238E27FC236}">
                <a16:creationId xmlns:a16="http://schemas.microsoft.com/office/drawing/2014/main" id="{0FDB0F11-049D-4228-83EF-6EA450A49052}"/>
              </a:ext>
            </a:extLst>
          </p:cNvPr>
          <p:cNvPicPr>
            <a:picLocks noChangeAspect="1"/>
          </p:cNvPicPr>
          <p:nvPr/>
        </p:nvPicPr>
        <p:blipFill>
          <a:blip r:embed="rId3"/>
          <a:stretch>
            <a:fillRect/>
          </a:stretch>
        </p:blipFill>
        <p:spPr>
          <a:xfrm>
            <a:off x="6446302" y="2554835"/>
            <a:ext cx="896112" cy="896112"/>
          </a:xfrm>
          <a:prstGeom prst="rect">
            <a:avLst/>
          </a:prstGeom>
        </p:spPr>
      </p:pic>
      <p:pic>
        <p:nvPicPr>
          <p:cNvPr id="23" name="Picture 22">
            <a:extLst>
              <a:ext uri="{FF2B5EF4-FFF2-40B4-BE49-F238E27FC236}">
                <a16:creationId xmlns:a16="http://schemas.microsoft.com/office/drawing/2014/main" id="{268C453D-2724-43F3-A593-4DB275DDEEBD}"/>
              </a:ext>
            </a:extLst>
          </p:cNvPr>
          <p:cNvPicPr>
            <a:picLocks noChangeAspect="1"/>
          </p:cNvPicPr>
          <p:nvPr/>
        </p:nvPicPr>
        <p:blipFill>
          <a:blip r:embed="rId4"/>
          <a:stretch>
            <a:fillRect/>
          </a:stretch>
        </p:blipFill>
        <p:spPr>
          <a:xfrm>
            <a:off x="6445592" y="1412057"/>
            <a:ext cx="897533" cy="893900"/>
          </a:xfrm>
          <a:prstGeom prst="rect">
            <a:avLst/>
          </a:prstGeom>
        </p:spPr>
      </p:pic>
      <p:cxnSp>
        <p:nvCxnSpPr>
          <p:cNvPr id="24" name="Straight Connector 23">
            <a:extLst>
              <a:ext uri="{FF2B5EF4-FFF2-40B4-BE49-F238E27FC236}">
                <a16:creationId xmlns:a16="http://schemas.microsoft.com/office/drawing/2014/main" id="{AC7CC7D2-7E35-4CD4-B79F-83A93DDADFBF}"/>
              </a:ext>
            </a:extLst>
          </p:cNvPr>
          <p:cNvCxnSpPr/>
          <p:nvPr/>
        </p:nvCxnSpPr>
        <p:spPr>
          <a:xfrm>
            <a:off x="182880" y="3627397"/>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910180F-24F2-4228-A84F-A04F43B7B45F}"/>
              </a:ext>
            </a:extLst>
          </p:cNvPr>
          <p:cNvCxnSpPr/>
          <p:nvPr/>
        </p:nvCxnSpPr>
        <p:spPr>
          <a:xfrm>
            <a:off x="215284" y="4809213"/>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78F3000-80A4-4F1A-A213-232BAE8EA059}"/>
              </a:ext>
            </a:extLst>
          </p:cNvPr>
          <p:cNvCxnSpPr/>
          <p:nvPr/>
        </p:nvCxnSpPr>
        <p:spPr>
          <a:xfrm>
            <a:off x="182880" y="5978447"/>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0" name="Picture 29">
            <a:extLst>
              <a:ext uri="{FF2B5EF4-FFF2-40B4-BE49-F238E27FC236}">
                <a16:creationId xmlns:a16="http://schemas.microsoft.com/office/drawing/2014/main" id="{9ACC2127-21CA-47C8-93D9-F7F076220DF5}"/>
              </a:ext>
            </a:extLst>
          </p:cNvPr>
          <p:cNvPicPr>
            <a:picLocks noChangeAspect="1"/>
          </p:cNvPicPr>
          <p:nvPr/>
        </p:nvPicPr>
        <p:blipFill>
          <a:blip r:embed="rId5"/>
          <a:stretch>
            <a:fillRect/>
          </a:stretch>
        </p:blipFill>
        <p:spPr>
          <a:xfrm>
            <a:off x="6445592" y="6132830"/>
            <a:ext cx="892469" cy="896112"/>
          </a:xfrm>
          <a:prstGeom prst="rect">
            <a:avLst/>
          </a:prstGeom>
        </p:spPr>
      </p:pic>
      <p:pic>
        <p:nvPicPr>
          <p:cNvPr id="32" name="Picture 31">
            <a:extLst>
              <a:ext uri="{FF2B5EF4-FFF2-40B4-BE49-F238E27FC236}">
                <a16:creationId xmlns:a16="http://schemas.microsoft.com/office/drawing/2014/main" id="{1F5DAC70-A7E8-4D21-8D7A-53CD08A292D5}"/>
              </a:ext>
            </a:extLst>
          </p:cNvPr>
          <p:cNvPicPr>
            <a:picLocks noChangeAspect="1"/>
          </p:cNvPicPr>
          <p:nvPr/>
        </p:nvPicPr>
        <p:blipFill>
          <a:blip r:embed="rId6"/>
          <a:stretch>
            <a:fillRect/>
          </a:stretch>
        </p:blipFill>
        <p:spPr>
          <a:xfrm>
            <a:off x="6446302" y="4914066"/>
            <a:ext cx="896112" cy="896112"/>
          </a:xfrm>
          <a:prstGeom prst="rect">
            <a:avLst/>
          </a:prstGeom>
        </p:spPr>
      </p:pic>
      <p:sp>
        <p:nvSpPr>
          <p:cNvPr id="34" name="TextBox 33">
            <a:extLst>
              <a:ext uri="{FF2B5EF4-FFF2-40B4-BE49-F238E27FC236}">
                <a16:creationId xmlns:a16="http://schemas.microsoft.com/office/drawing/2014/main" id="{ECFF87DF-CF80-4ADA-928C-670ACC461FC8}"/>
              </a:ext>
            </a:extLst>
          </p:cNvPr>
          <p:cNvSpPr txBox="1"/>
          <p:nvPr/>
        </p:nvSpPr>
        <p:spPr>
          <a:xfrm>
            <a:off x="215284" y="1654805"/>
            <a:ext cx="6079083" cy="584775"/>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At Bell American, we offer medical benefits for all! This includes medical, pharmacy, dental and vision benefits. </a:t>
            </a:r>
          </a:p>
        </p:txBody>
      </p:sp>
      <p:sp>
        <p:nvSpPr>
          <p:cNvPr id="35" name="TextBox 34">
            <a:extLst>
              <a:ext uri="{FF2B5EF4-FFF2-40B4-BE49-F238E27FC236}">
                <a16:creationId xmlns:a16="http://schemas.microsoft.com/office/drawing/2014/main" id="{87055B2E-2196-4455-BCF4-757D9E96AACF}"/>
              </a:ext>
            </a:extLst>
          </p:cNvPr>
          <p:cNvSpPr txBox="1"/>
          <p:nvPr/>
        </p:nvSpPr>
        <p:spPr>
          <a:xfrm>
            <a:off x="278032" y="2111427"/>
            <a:ext cx="5027243" cy="338554"/>
          </a:xfrm>
          <a:prstGeom prst="rect">
            <a:avLst/>
          </a:prstGeom>
          <a:noFill/>
        </p:spPr>
        <p:txBody>
          <a:bodyPr wrap="square" rtlCol="0">
            <a:spAutoFit/>
          </a:bodyPr>
          <a:lstStyle/>
          <a:p>
            <a:r>
              <a:rPr lang="en-US" sz="1600" b="1" dirty="0">
                <a:latin typeface="72 Condensed" panose="020B0506030000000003" pitchFamily="34" charset="0"/>
                <a:cs typeface="72 Condensed" panose="020B0506030000000003" pitchFamily="34" charset="0"/>
              </a:rPr>
              <a:t>Eligible employees must sign up within 30 days of hire date.</a:t>
            </a:r>
          </a:p>
        </p:txBody>
      </p:sp>
      <p:sp>
        <p:nvSpPr>
          <p:cNvPr id="36" name="TextBox 35">
            <a:extLst>
              <a:ext uri="{FF2B5EF4-FFF2-40B4-BE49-F238E27FC236}">
                <a16:creationId xmlns:a16="http://schemas.microsoft.com/office/drawing/2014/main" id="{D3FB485E-0AE0-4BAE-B00D-AD51675A4282}"/>
              </a:ext>
            </a:extLst>
          </p:cNvPr>
          <p:cNvSpPr txBox="1"/>
          <p:nvPr/>
        </p:nvSpPr>
        <p:spPr>
          <a:xfrm>
            <a:off x="182880" y="2796400"/>
            <a:ext cx="6111487"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We understand the importance of education. If you haven’t been able to finish your GED yet, let Taco Bell Help! We will pay to help you complete your GED for approved students.</a:t>
            </a:r>
          </a:p>
        </p:txBody>
      </p:sp>
      <p:pic>
        <p:nvPicPr>
          <p:cNvPr id="38" name="Picture 37">
            <a:extLst>
              <a:ext uri="{FF2B5EF4-FFF2-40B4-BE49-F238E27FC236}">
                <a16:creationId xmlns:a16="http://schemas.microsoft.com/office/drawing/2014/main" id="{F2504615-4430-4E01-8B06-AE0C997D59B9}"/>
              </a:ext>
            </a:extLst>
          </p:cNvPr>
          <p:cNvPicPr>
            <a:picLocks noChangeAspect="1"/>
          </p:cNvPicPr>
          <p:nvPr/>
        </p:nvPicPr>
        <p:blipFill>
          <a:blip r:embed="rId7"/>
          <a:stretch>
            <a:fillRect/>
          </a:stretch>
        </p:blipFill>
        <p:spPr>
          <a:xfrm>
            <a:off x="6449705" y="3726157"/>
            <a:ext cx="898613" cy="913284"/>
          </a:xfrm>
          <a:prstGeom prst="rect">
            <a:avLst/>
          </a:prstGeom>
        </p:spPr>
      </p:pic>
      <p:sp>
        <p:nvSpPr>
          <p:cNvPr id="39" name="TextBox 38">
            <a:extLst>
              <a:ext uri="{FF2B5EF4-FFF2-40B4-BE49-F238E27FC236}">
                <a16:creationId xmlns:a16="http://schemas.microsoft.com/office/drawing/2014/main" id="{D311883E-78BD-4D22-AE81-32AD4605DB71}"/>
              </a:ext>
            </a:extLst>
          </p:cNvPr>
          <p:cNvSpPr txBox="1"/>
          <p:nvPr/>
        </p:nvSpPr>
        <p:spPr>
          <a:xfrm>
            <a:off x="182880" y="3970959"/>
            <a:ext cx="6052919"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Your wellbeing is important to us. Offering support for financial, child and elder care, substance abuse, legal and ID recovery services. Along with financial and telehealth services!</a:t>
            </a:r>
          </a:p>
        </p:txBody>
      </p:sp>
      <p:sp>
        <p:nvSpPr>
          <p:cNvPr id="40" name="TextBox 39">
            <a:extLst>
              <a:ext uri="{FF2B5EF4-FFF2-40B4-BE49-F238E27FC236}">
                <a16:creationId xmlns:a16="http://schemas.microsoft.com/office/drawing/2014/main" id="{28D75921-578A-4AA4-8F3C-FBF3F1DDEC99}"/>
              </a:ext>
            </a:extLst>
          </p:cNvPr>
          <p:cNvSpPr txBox="1"/>
          <p:nvPr/>
        </p:nvSpPr>
        <p:spPr>
          <a:xfrm>
            <a:off x="199911" y="5184712"/>
            <a:ext cx="6079081" cy="584775"/>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Experiencing financial hardship? The Flynn Family Fund is here for you. Submit an application to be considered for a grant!</a:t>
            </a:r>
          </a:p>
        </p:txBody>
      </p:sp>
      <p:sp>
        <p:nvSpPr>
          <p:cNvPr id="41" name="TextBox 40">
            <a:extLst>
              <a:ext uri="{FF2B5EF4-FFF2-40B4-BE49-F238E27FC236}">
                <a16:creationId xmlns:a16="http://schemas.microsoft.com/office/drawing/2014/main" id="{B5323570-D720-4F62-85B3-CC198AEF0197}"/>
              </a:ext>
            </a:extLst>
          </p:cNvPr>
          <p:cNvSpPr txBox="1"/>
          <p:nvPr/>
        </p:nvSpPr>
        <p:spPr>
          <a:xfrm>
            <a:off x="291015" y="5639893"/>
            <a:ext cx="5027243" cy="338554"/>
          </a:xfrm>
          <a:prstGeom prst="rect">
            <a:avLst/>
          </a:prstGeom>
          <a:noFill/>
        </p:spPr>
        <p:txBody>
          <a:bodyPr wrap="square" rtlCol="0">
            <a:spAutoFit/>
          </a:bodyPr>
          <a:lstStyle/>
          <a:p>
            <a:r>
              <a:rPr lang="en-US" sz="1600" b="1" dirty="0">
                <a:latin typeface="72 Condensed" panose="020B0506030000000003" pitchFamily="34" charset="0"/>
                <a:cs typeface="72 Condensed" panose="020B0506030000000003" pitchFamily="34" charset="0"/>
              </a:rPr>
              <a:t>Interested in donating? Visit the Flynn People Portal!</a:t>
            </a:r>
          </a:p>
        </p:txBody>
      </p:sp>
      <p:cxnSp>
        <p:nvCxnSpPr>
          <p:cNvPr id="42" name="Straight Connector 41">
            <a:extLst>
              <a:ext uri="{FF2B5EF4-FFF2-40B4-BE49-F238E27FC236}">
                <a16:creationId xmlns:a16="http://schemas.microsoft.com/office/drawing/2014/main" id="{61FAFA1F-809E-4165-B886-C19524FDC76F}"/>
              </a:ext>
            </a:extLst>
          </p:cNvPr>
          <p:cNvCxnSpPr/>
          <p:nvPr/>
        </p:nvCxnSpPr>
        <p:spPr>
          <a:xfrm>
            <a:off x="172720" y="7195744"/>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EDC0795-CBAD-4601-9DA2-374F253E5BB8}"/>
              </a:ext>
            </a:extLst>
          </p:cNvPr>
          <p:cNvSpPr txBox="1"/>
          <p:nvPr/>
        </p:nvSpPr>
        <p:spPr>
          <a:xfrm>
            <a:off x="218214" y="7221739"/>
            <a:ext cx="2616422"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401k/Financial Planning</a:t>
            </a:r>
          </a:p>
        </p:txBody>
      </p:sp>
      <p:sp>
        <p:nvSpPr>
          <p:cNvPr id="44" name="TextBox 43">
            <a:extLst>
              <a:ext uri="{FF2B5EF4-FFF2-40B4-BE49-F238E27FC236}">
                <a16:creationId xmlns:a16="http://schemas.microsoft.com/office/drawing/2014/main" id="{FD7DC8F4-8188-4DAE-B547-B4894606B970}"/>
              </a:ext>
            </a:extLst>
          </p:cNvPr>
          <p:cNvSpPr txBox="1"/>
          <p:nvPr/>
        </p:nvSpPr>
        <p:spPr>
          <a:xfrm>
            <a:off x="199911" y="6364747"/>
            <a:ext cx="6094456"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Flynn offers special discounts for various products and services to all employees. Make sure to visit the </a:t>
            </a:r>
            <a:r>
              <a:rPr lang="en-US" sz="1600" dirty="0" err="1">
                <a:latin typeface="72 Condensed" panose="020B0506030000000003" pitchFamily="34" charset="0"/>
                <a:cs typeface="72 Condensed" panose="020B0506030000000003" pitchFamily="34" charset="0"/>
              </a:rPr>
              <a:t>BenefitsHub</a:t>
            </a:r>
            <a:r>
              <a:rPr lang="en-US" sz="1600" dirty="0">
                <a:latin typeface="72 Condensed" panose="020B0506030000000003" pitchFamily="34" charset="0"/>
                <a:cs typeface="72 Condensed" panose="020B0506030000000003" pitchFamily="34" charset="0"/>
              </a:rPr>
              <a:t> prior to making purchases to take advantage of these discounts!</a:t>
            </a:r>
          </a:p>
        </p:txBody>
      </p:sp>
      <p:pic>
        <p:nvPicPr>
          <p:cNvPr id="46" name="Picture 45">
            <a:extLst>
              <a:ext uri="{FF2B5EF4-FFF2-40B4-BE49-F238E27FC236}">
                <a16:creationId xmlns:a16="http://schemas.microsoft.com/office/drawing/2014/main" id="{B229E5A1-16DA-49C7-9D52-FC22B66BD491}"/>
              </a:ext>
            </a:extLst>
          </p:cNvPr>
          <p:cNvPicPr>
            <a:picLocks noChangeAspect="1"/>
          </p:cNvPicPr>
          <p:nvPr/>
        </p:nvPicPr>
        <p:blipFill>
          <a:blip r:embed="rId8"/>
          <a:stretch>
            <a:fillRect/>
          </a:stretch>
        </p:blipFill>
        <p:spPr>
          <a:xfrm>
            <a:off x="6452206" y="7289206"/>
            <a:ext cx="896112" cy="896112"/>
          </a:xfrm>
          <a:prstGeom prst="rect">
            <a:avLst/>
          </a:prstGeom>
        </p:spPr>
      </p:pic>
      <p:sp>
        <p:nvSpPr>
          <p:cNvPr id="47" name="TextBox 46">
            <a:extLst>
              <a:ext uri="{FF2B5EF4-FFF2-40B4-BE49-F238E27FC236}">
                <a16:creationId xmlns:a16="http://schemas.microsoft.com/office/drawing/2014/main" id="{F193E165-DB6A-430F-96E5-56E3AA1C8C09}"/>
              </a:ext>
            </a:extLst>
          </p:cNvPr>
          <p:cNvSpPr txBox="1"/>
          <p:nvPr/>
        </p:nvSpPr>
        <p:spPr>
          <a:xfrm>
            <a:off x="199911" y="7526370"/>
            <a:ext cx="6079081"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All employees of Bell American, over the age of 21, are eligible to participate in the Flynn Restaurant Group 401(k) Retirement Plan. Principal also offers financial planning services and legal document preparation assistance.</a:t>
            </a:r>
          </a:p>
        </p:txBody>
      </p:sp>
      <p:cxnSp>
        <p:nvCxnSpPr>
          <p:cNvPr id="33" name="Straight Connector 32">
            <a:extLst>
              <a:ext uri="{FF2B5EF4-FFF2-40B4-BE49-F238E27FC236}">
                <a16:creationId xmlns:a16="http://schemas.microsoft.com/office/drawing/2014/main" id="{9D191C90-322C-44CD-A886-6565043E0C33}"/>
              </a:ext>
            </a:extLst>
          </p:cNvPr>
          <p:cNvCxnSpPr/>
          <p:nvPr/>
        </p:nvCxnSpPr>
        <p:spPr>
          <a:xfrm>
            <a:off x="200770" y="8363185"/>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D9B270CE-E857-40BA-AE05-F2FFC5DEAEEE}"/>
              </a:ext>
            </a:extLst>
          </p:cNvPr>
          <p:cNvSpPr txBox="1"/>
          <p:nvPr/>
        </p:nvSpPr>
        <p:spPr>
          <a:xfrm>
            <a:off x="182439" y="8357367"/>
            <a:ext cx="2206053"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The Guild Education</a:t>
            </a:r>
          </a:p>
        </p:txBody>
      </p:sp>
      <p:pic>
        <p:nvPicPr>
          <p:cNvPr id="45" name="Picture 44">
            <a:extLst>
              <a:ext uri="{FF2B5EF4-FFF2-40B4-BE49-F238E27FC236}">
                <a16:creationId xmlns:a16="http://schemas.microsoft.com/office/drawing/2014/main" id="{DFF204AF-00DF-40E7-B245-6883986F1D8B}"/>
              </a:ext>
            </a:extLst>
          </p:cNvPr>
          <p:cNvPicPr>
            <a:picLocks noChangeAspect="1"/>
          </p:cNvPicPr>
          <p:nvPr/>
        </p:nvPicPr>
        <p:blipFill>
          <a:blip r:embed="rId9"/>
          <a:stretch>
            <a:fillRect/>
          </a:stretch>
        </p:blipFill>
        <p:spPr>
          <a:xfrm>
            <a:off x="6439456" y="8489091"/>
            <a:ext cx="896112" cy="896112"/>
          </a:xfrm>
          <a:prstGeom prst="rect">
            <a:avLst/>
          </a:prstGeom>
        </p:spPr>
      </p:pic>
      <p:sp>
        <p:nvSpPr>
          <p:cNvPr id="48" name="TextBox 47">
            <a:extLst>
              <a:ext uri="{FF2B5EF4-FFF2-40B4-BE49-F238E27FC236}">
                <a16:creationId xmlns:a16="http://schemas.microsoft.com/office/drawing/2014/main" id="{13DDC6CA-C0E5-4E41-A50B-14D18338F91C}"/>
              </a:ext>
            </a:extLst>
          </p:cNvPr>
          <p:cNvSpPr txBox="1"/>
          <p:nvPr/>
        </p:nvSpPr>
        <p:spPr>
          <a:xfrm>
            <a:off x="191395" y="8637932"/>
            <a:ext cx="6111487" cy="584775"/>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Want to continue your education? The Guild offers financial assistance to Taco Bell Employees who desire to further their education!</a:t>
            </a:r>
          </a:p>
        </p:txBody>
      </p:sp>
    </p:spTree>
    <p:extLst>
      <p:ext uri="{BB962C8B-B14F-4D97-AF65-F5344CB8AC3E}">
        <p14:creationId xmlns:p14="http://schemas.microsoft.com/office/powerpoint/2010/main" val="2739464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1E74470-F1B7-437E-B20F-CA3A1E3B7195}"/>
              </a:ext>
            </a:extLst>
          </p:cNvPr>
          <p:cNvSpPr/>
          <p:nvPr/>
        </p:nvSpPr>
        <p:spPr>
          <a:xfrm>
            <a:off x="182880" y="1320800"/>
            <a:ext cx="7416800" cy="85953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6C6CB03-CF0D-4039-9478-25E175F54F75}"/>
              </a:ext>
            </a:extLst>
          </p:cNvPr>
          <p:cNvSpPr txBox="1"/>
          <p:nvPr/>
        </p:nvSpPr>
        <p:spPr>
          <a:xfrm>
            <a:off x="1925567" y="183346"/>
            <a:ext cx="3921266" cy="707886"/>
          </a:xfrm>
          <a:prstGeom prst="rect">
            <a:avLst/>
          </a:prstGeom>
          <a:noFill/>
        </p:spPr>
        <p:txBody>
          <a:bodyPr wrap="none" rtlCol="0">
            <a:spAutoFit/>
          </a:bodyPr>
          <a:lstStyle/>
          <a:p>
            <a:r>
              <a:rPr lang="en-US" sz="4000" dirty="0">
                <a:solidFill>
                  <a:srgbClr val="7030A0"/>
                </a:solidFill>
                <a:latin typeface="72 Condensed" panose="020B0506030000000003" pitchFamily="34" charset="0"/>
                <a:cs typeface="72 Condensed" panose="020B0506030000000003" pitchFamily="34" charset="0"/>
              </a:rPr>
              <a:t>Benefits at a Glance</a:t>
            </a:r>
          </a:p>
        </p:txBody>
      </p:sp>
      <p:sp>
        <p:nvSpPr>
          <p:cNvPr id="8" name="TextBox 7">
            <a:extLst>
              <a:ext uri="{FF2B5EF4-FFF2-40B4-BE49-F238E27FC236}">
                <a16:creationId xmlns:a16="http://schemas.microsoft.com/office/drawing/2014/main" id="{FC8F5155-27F2-403D-9F79-578FC2C4828A}"/>
              </a:ext>
            </a:extLst>
          </p:cNvPr>
          <p:cNvSpPr txBox="1"/>
          <p:nvPr/>
        </p:nvSpPr>
        <p:spPr>
          <a:xfrm>
            <a:off x="1737744" y="673397"/>
            <a:ext cx="4286751" cy="461665"/>
          </a:xfrm>
          <a:prstGeom prst="rect">
            <a:avLst/>
          </a:prstGeom>
          <a:noFill/>
        </p:spPr>
        <p:txBody>
          <a:bodyPr wrap="none" rtlCol="0">
            <a:spAutoFit/>
          </a:bodyPr>
          <a:lstStyle/>
          <a:p>
            <a:r>
              <a:rPr lang="en-US" sz="2400" b="1" dirty="0">
                <a:solidFill>
                  <a:srgbClr val="7030A0"/>
                </a:solidFill>
                <a:latin typeface="72 Condensed" panose="020B0506030000000003" pitchFamily="34" charset="0"/>
                <a:cs typeface="72 Condensed" panose="020B0506030000000003" pitchFamily="34" charset="0"/>
              </a:rPr>
              <a:t>Assistant General Manager (AGM)</a:t>
            </a:r>
          </a:p>
        </p:txBody>
      </p:sp>
      <p:pic>
        <p:nvPicPr>
          <p:cNvPr id="10" name="Picture 9" descr="Logo, company name&#10;&#10;Description automatically generated">
            <a:extLst>
              <a:ext uri="{FF2B5EF4-FFF2-40B4-BE49-F238E27FC236}">
                <a16:creationId xmlns:a16="http://schemas.microsoft.com/office/drawing/2014/main" id="{1B7EF23F-1170-47B3-BCDC-BD7AFACA98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720" y="75605"/>
            <a:ext cx="1219200" cy="1219200"/>
          </a:xfrm>
          <a:prstGeom prst="rect">
            <a:avLst/>
          </a:prstGeom>
        </p:spPr>
      </p:pic>
      <p:cxnSp>
        <p:nvCxnSpPr>
          <p:cNvPr id="12" name="Straight Connector 11">
            <a:extLst>
              <a:ext uri="{FF2B5EF4-FFF2-40B4-BE49-F238E27FC236}">
                <a16:creationId xmlns:a16="http://schemas.microsoft.com/office/drawing/2014/main" id="{6E3ADF03-D8FA-4641-BDE5-F294A1237AC0}"/>
              </a:ext>
            </a:extLst>
          </p:cNvPr>
          <p:cNvCxnSpPr/>
          <p:nvPr/>
        </p:nvCxnSpPr>
        <p:spPr>
          <a:xfrm>
            <a:off x="6294367" y="1307802"/>
            <a:ext cx="0" cy="8621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DCF4118-C655-4C08-B941-3C458B328042}"/>
              </a:ext>
            </a:extLst>
          </p:cNvPr>
          <p:cNvSpPr txBox="1"/>
          <p:nvPr/>
        </p:nvSpPr>
        <p:spPr>
          <a:xfrm>
            <a:off x="218367" y="1368455"/>
            <a:ext cx="2165978"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2022 Benefits Guide</a:t>
            </a:r>
          </a:p>
        </p:txBody>
      </p:sp>
      <p:cxnSp>
        <p:nvCxnSpPr>
          <p:cNvPr id="15" name="Straight Connector 14">
            <a:extLst>
              <a:ext uri="{FF2B5EF4-FFF2-40B4-BE49-F238E27FC236}">
                <a16:creationId xmlns:a16="http://schemas.microsoft.com/office/drawing/2014/main" id="{4D42D97A-C09A-417A-A1A3-8A6FDF073B16}"/>
              </a:ext>
            </a:extLst>
          </p:cNvPr>
          <p:cNvCxnSpPr/>
          <p:nvPr/>
        </p:nvCxnSpPr>
        <p:spPr>
          <a:xfrm>
            <a:off x="182880" y="2449981"/>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5F8F088-CFD7-45DD-A08F-35BE6E10C072}"/>
              </a:ext>
            </a:extLst>
          </p:cNvPr>
          <p:cNvSpPr txBox="1"/>
          <p:nvPr/>
        </p:nvSpPr>
        <p:spPr>
          <a:xfrm>
            <a:off x="215284" y="2513884"/>
            <a:ext cx="1535998"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GED Program</a:t>
            </a:r>
          </a:p>
        </p:txBody>
      </p:sp>
      <p:sp>
        <p:nvSpPr>
          <p:cNvPr id="17" name="TextBox 16">
            <a:extLst>
              <a:ext uri="{FF2B5EF4-FFF2-40B4-BE49-F238E27FC236}">
                <a16:creationId xmlns:a16="http://schemas.microsoft.com/office/drawing/2014/main" id="{616F24BD-E7F4-4630-8D1A-2B6A05D80547}"/>
              </a:ext>
            </a:extLst>
          </p:cNvPr>
          <p:cNvSpPr txBox="1"/>
          <p:nvPr/>
        </p:nvSpPr>
        <p:spPr>
          <a:xfrm>
            <a:off x="215284" y="3673968"/>
            <a:ext cx="2100255"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Wellbeing Benefits</a:t>
            </a:r>
          </a:p>
        </p:txBody>
      </p:sp>
      <p:sp>
        <p:nvSpPr>
          <p:cNvPr id="18" name="TextBox 17">
            <a:extLst>
              <a:ext uri="{FF2B5EF4-FFF2-40B4-BE49-F238E27FC236}">
                <a16:creationId xmlns:a16="http://schemas.microsoft.com/office/drawing/2014/main" id="{8DB6F7B8-B8D6-4528-8234-E38D23EAAC03}"/>
              </a:ext>
            </a:extLst>
          </p:cNvPr>
          <p:cNvSpPr txBox="1"/>
          <p:nvPr/>
        </p:nvSpPr>
        <p:spPr>
          <a:xfrm>
            <a:off x="215284" y="4841335"/>
            <a:ext cx="2028119"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Flynn Family Fund</a:t>
            </a:r>
          </a:p>
        </p:txBody>
      </p:sp>
      <p:sp>
        <p:nvSpPr>
          <p:cNvPr id="19" name="TextBox 18">
            <a:extLst>
              <a:ext uri="{FF2B5EF4-FFF2-40B4-BE49-F238E27FC236}">
                <a16:creationId xmlns:a16="http://schemas.microsoft.com/office/drawing/2014/main" id="{3BB05D39-2905-40FF-B632-51CB9E931025}"/>
              </a:ext>
            </a:extLst>
          </p:cNvPr>
          <p:cNvSpPr txBox="1"/>
          <p:nvPr/>
        </p:nvSpPr>
        <p:spPr>
          <a:xfrm>
            <a:off x="215284" y="6033945"/>
            <a:ext cx="1439818" cy="400110"/>
          </a:xfrm>
          <a:prstGeom prst="rect">
            <a:avLst/>
          </a:prstGeom>
          <a:noFill/>
        </p:spPr>
        <p:txBody>
          <a:bodyPr wrap="none" rtlCol="0">
            <a:spAutoFit/>
          </a:bodyPr>
          <a:lstStyle/>
          <a:p>
            <a:r>
              <a:rPr lang="en-US" sz="2000" b="1" dirty="0" err="1">
                <a:latin typeface="72 Condensed" panose="020B0506030000000003" pitchFamily="34" charset="0"/>
                <a:cs typeface="72 Condensed" panose="020B0506030000000003" pitchFamily="34" charset="0"/>
              </a:rPr>
              <a:t>BenefitsHub</a:t>
            </a:r>
            <a:endParaRPr lang="en-US" sz="2000" b="1" dirty="0">
              <a:latin typeface="72 Condensed" panose="020B0506030000000003" pitchFamily="34" charset="0"/>
              <a:cs typeface="72 Condensed" panose="020B0506030000000003" pitchFamily="34" charset="0"/>
            </a:endParaRPr>
          </a:p>
        </p:txBody>
      </p:sp>
      <p:pic>
        <p:nvPicPr>
          <p:cNvPr id="21" name="Picture 20">
            <a:extLst>
              <a:ext uri="{FF2B5EF4-FFF2-40B4-BE49-F238E27FC236}">
                <a16:creationId xmlns:a16="http://schemas.microsoft.com/office/drawing/2014/main" id="{0FDB0F11-049D-4228-83EF-6EA450A49052}"/>
              </a:ext>
            </a:extLst>
          </p:cNvPr>
          <p:cNvPicPr>
            <a:picLocks noChangeAspect="1"/>
          </p:cNvPicPr>
          <p:nvPr/>
        </p:nvPicPr>
        <p:blipFill>
          <a:blip r:embed="rId3"/>
          <a:stretch>
            <a:fillRect/>
          </a:stretch>
        </p:blipFill>
        <p:spPr>
          <a:xfrm>
            <a:off x="6446302" y="2554835"/>
            <a:ext cx="896112" cy="896112"/>
          </a:xfrm>
          <a:prstGeom prst="rect">
            <a:avLst/>
          </a:prstGeom>
        </p:spPr>
      </p:pic>
      <p:cxnSp>
        <p:nvCxnSpPr>
          <p:cNvPr id="24" name="Straight Connector 23">
            <a:extLst>
              <a:ext uri="{FF2B5EF4-FFF2-40B4-BE49-F238E27FC236}">
                <a16:creationId xmlns:a16="http://schemas.microsoft.com/office/drawing/2014/main" id="{AC7CC7D2-7E35-4CD4-B79F-83A93DDADFBF}"/>
              </a:ext>
            </a:extLst>
          </p:cNvPr>
          <p:cNvCxnSpPr/>
          <p:nvPr/>
        </p:nvCxnSpPr>
        <p:spPr>
          <a:xfrm>
            <a:off x="182880" y="3627397"/>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910180F-24F2-4228-A84F-A04F43B7B45F}"/>
              </a:ext>
            </a:extLst>
          </p:cNvPr>
          <p:cNvCxnSpPr/>
          <p:nvPr/>
        </p:nvCxnSpPr>
        <p:spPr>
          <a:xfrm>
            <a:off x="215284" y="4809213"/>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78F3000-80A4-4F1A-A213-232BAE8EA059}"/>
              </a:ext>
            </a:extLst>
          </p:cNvPr>
          <p:cNvCxnSpPr/>
          <p:nvPr/>
        </p:nvCxnSpPr>
        <p:spPr>
          <a:xfrm>
            <a:off x="182880" y="5978447"/>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0" name="Picture 29">
            <a:extLst>
              <a:ext uri="{FF2B5EF4-FFF2-40B4-BE49-F238E27FC236}">
                <a16:creationId xmlns:a16="http://schemas.microsoft.com/office/drawing/2014/main" id="{9ACC2127-21CA-47C8-93D9-F7F076220DF5}"/>
              </a:ext>
            </a:extLst>
          </p:cNvPr>
          <p:cNvPicPr>
            <a:picLocks noChangeAspect="1"/>
          </p:cNvPicPr>
          <p:nvPr/>
        </p:nvPicPr>
        <p:blipFill>
          <a:blip r:embed="rId4"/>
          <a:stretch>
            <a:fillRect/>
          </a:stretch>
        </p:blipFill>
        <p:spPr>
          <a:xfrm>
            <a:off x="6445592" y="6132830"/>
            <a:ext cx="892469" cy="896112"/>
          </a:xfrm>
          <a:prstGeom prst="rect">
            <a:avLst/>
          </a:prstGeom>
        </p:spPr>
      </p:pic>
      <p:pic>
        <p:nvPicPr>
          <p:cNvPr id="32" name="Picture 31">
            <a:extLst>
              <a:ext uri="{FF2B5EF4-FFF2-40B4-BE49-F238E27FC236}">
                <a16:creationId xmlns:a16="http://schemas.microsoft.com/office/drawing/2014/main" id="{1F5DAC70-A7E8-4D21-8D7A-53CD08A292D5}"/>
              </a:ext>
            </a:extLst>
          </p:cNvPr>
          <p:cNvPicPr>
            <a:picLocks noChangeAspect="1"/>
          </p:cNvPicPr>
          <p:nvPr/>
        </p:nvPicPr>
        <p:blipFill>
          <a:blip r:embed="rId5"/>
          <a:stretch>
            <a:fillRect/>
          </a:stretch>
        </p:blipFill>
        <p:spPr>
          <a:xfrm>
            <a:off x="6446302" y="4914066"/>
            <a:ext cx="896112" cy="896112"/>
          </a:xfrm>
          <a:prstGeom prst="rect">
            <a:avLst/>
          </a:prstGeom>
        </p:spPr>
      </p:pic>
      <p:sp>
        <p:nvSpPr>
          <p:cNvPr id="34" name="TextBox 33">
            <a:extLst>
              <a:ext uri="{FF2B5EF4-FFF2-40B4-BE49-F238E27FC236}">
                <a16:creationId xmlns:a16="http://schemas.microsoft.com/office/drawing/2014/main" id="{ECFF87DF-CF80-4ADA-928C-670ACC461FC8}"/>
              </a:ext>
            </a:extLst>
          </p:cNvPr>
          <p:cNvSpPr txBox="1"/>
          <p:nvPr/>
        </p:nvSpPr>
        <p:spPr>
          <a:xfrm>
            <a:off x="215284" y="1654805"/>
            <a:ext cx="6079083" cy="584775"/>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All managers are eligible for our full-time benefits package including: medical, pharmacy, dental, vision, life insurance, and short and long term disability.</a:t>
            </a:r>
          </a:p>
        </p:txBody>
      </p:sp>
      <p:sp>
        <p:nvSpPr>
          <p:cNvPr id="35" name="TextBox 34">
            <a:extLst>
              <a:ext uri="{FF2B5EF4-FFF2-40B4-BE49-F238E27FC236}">
                <a16:creationId xmlns:a16="http://schemas.microsoft.com/office/drawing/2014/main" id="{87055B2E-2196-4455-BCF4-757D9E96AACF}"/>
              </a:ext>
            </a:extLst>
          </p:cNvPr>
          <p:cNvSpPr txBox="1"/>
          <p:nvPr/>
        </p:nvSpPr>
        <p:spPr>
          <a:xfrm>
            <a:off x="278032" y="2111427"/>
            <a:ext cx="5027243" cy="338554"/>
          </a:xfrm>
          <a:prstGeom prst="rect">
            <a:avLst/>
          </a:prstGeom>
          <a:noFill/>
        </p:spPr>
        <p:txBody>
          <a:bodyPr wrap="square" rtlCol="0">
            <a:spAutoFit/>
          </a:bodyPr>
          <a:lstStyle/>
          <a:p>
            <a:r>
              <a:rPr lang="en-US" sz="1600" b="1" dirty="0">
                <a:latin typeface="72 Condensed" panose="020B0506030000000003" pitchFamily="34" charset="0"/>
                <a:cs typeface="72 Condensed" panose="020B0506030000000003" pitchFamily="34" charset="0"/>
              </a:rPr>
              <a:t>Eligible employees must sign up within 30 days of hire date.</a:t>
            </a:r>
          </a:p>
        </p:txBody>
      </p:sp>
      <p:sp>
        <p:nvSpPr>
          <p:cNvPr id="36" name="TextBox 35">
            <a:extLst>
              <a:ext uri="{FF2B5EF4-FFF2-40B4-BE49-F238E27FC236}">
                <a16:creationId xmlns:a16="http://schemas.microsoft.com/office/drawing/2014/main" id="{D3FB485E-0AE0-4BAE-B00D-AD51675A4282}"/>
              </a:ext>
            </a:extLst>
          </p:cNvPr>
          <p:cNvSpPr txBox="1"/>
          <p:nvPr/>
        </p:nvSpPr>
        <p:spPr>
          <a:xfrm>
            <a:off x="182880" y="2796400"/>
            <a:ext cx="6111487"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We understand the importance of education. If you haven’t been able to finish your GED yet, let Taco Bell Help! We will pay to help you complete your GED for approved students.</a:t>
            </a:r>
          </a:p>
        </p:txBody>
      </p:sp>
      <p:pic>
        <p:nvPicPr>
          <p:cNvPr id="38" name="Picture 37">
            <a:extLst>
              <a:ext uri="{FF2B5EF4-FFF2-40B4-BE49-F238E27FC236}">
                <a16:creationId xmlns:a16="http://schemas.microsoft.com/office/drawing/2014/main" id="{F2504615-4430-4E01-8B06-AE0C997D59B9}"/>
              </a:ext>
            </a:extLst>
          </p:cNvPr>
          <p:cNvPicPr>
            <a:picLocks noChangeAspect="1"/>
          </p:cNvPicPr>
          <p:nvPr/>
        </p:nvPicPr>
        <p:blipFill>
          <a:blip r:embed="rId6"/>
          <a:stretch>
            <a:fillRect/>
          </a:stretch>
        </p:blipFill>
        <p:spPr>
          <a:xfrm>
            <a:off x="6449705" y="3726157"/>
            <a:ext cx="898613" cy="913284"/>
          </a:xfrm>
          <a:prstGeom prst="rect">
            <a:avLst/>
          </a:prstGeom>
        </p:spPr>
      </p:pic>
      <p:sp>
        <p:nvSpPr>
          <p:cNvPr id="39" name="TextBox 38">
            <a:extLst>
              <a:ext uri="{FF2B5EF4-FFF2-40B4-BE49-F238E27FC236}">
                <a16:creationId xmlns:a16="http://schemas.microsoft.com/office/drawing/2014/main" id="{D311883E-78BD-4D22-AE81-32AD4605DB71}"/>
              </a:ext>
            </a:extLst>
          </p:cNvPr>
          <p:cNvSpPr txBox="1"/>
          <p:nvPr/>
        </p:nvSpPr>
        <p:spPr>
          <a:xfrm>
            <a:off x="182880" y="3970959"/>
            <a:ext cx="6052919"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Your wellbeing is important to us. Offering support for financial, child and elder care, substance abuse, legal and ID recovery services. Along with financial and telehealth services!</a:t>
            </a:r>
          </a:p>
        </p:txBody>
      </p:sp>
      <p:sp>
        <p:nvSpPr>
          <p:cNvPr id="40" name="TextBox 39">
            <a:extLst>
              <a:ext uri="{FF2B5EF4-FFF2-40B4-BE49-F238E27FC236}">
                <a16:creationId xmlns:a16="http://schemas.microsoft.com/office/drawing/2014/main" id="{28D75921-578A-4AA4-8F3C-FBF3F1DDEC99}"/>
              </a:ext>
            </a:extLst>
          </p:cNvPr>
          <p:cNvSpPr txBox="1"/>
          <p:nvPr/>
        </p:nvSpPr>
        <p:spPr>
          <a:xfrm>
            <a:off x="199911" y="5184712"/>
            <a:ext cx="6079081" cy="584775"/>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Experiencing financial hardship? The Flynn Family Fund is here for you. Submit an application to be considered for a grant!</a:t>
            </a:r>
          </a:p>
        </p:txBody>
      </p:sp>
      <p:sp>
        <p:nvSpPr>
          <p:cNvPr id="41" name="TextBox 40">
            <a:extLst>
              <a:ext uri="{FF2B5EF4-FFF2-40B4-BE49-F238E27FC236}">
                <a16:creationId xmlns:a16="http://schemas.microsoft.com/office/drawing/2014/main" id="{B5323570-D720-4F62-85B3-CC198AEF0197}"/>
              </a:ext>
            </a:extLst>
          </p:cNvPr>
          <p:cNvSpPr txBox="1"/>
          <p:nvPr/>
        </p:nvSpPr>
        <p:spPr>
          <a:xfrm>
            <a:off x="291015" y="5639893"/>
            <a:ext cx="5027243" cy="338554"/>
          </a:xfrm>
          <a:prstGeom prst="rect">
            <a:avLst/>
          </a:prstGeom>
          <a:noFill/>
        </p:spPr>
        <p:txBody>
          <a:bodyPr wrap="square" rtlCol="0">
            <a:spAutoFit/>
          </a:bodyPr>
          <a:lstStyle/>
          <a:p>
            <a:r>
              <a:rPr lang="en-US" sz="1600" b="1" dirty="0">
                <a:latin typeface="72 Condensed" panose="020B0506030000000003" pitchFamily="34" charset="0"/>
                <a:cs typeface="72 Condensed" panose="020B0506030000000003" pitchFamily="34" charset="0"/>
              </a:rPr>
              <a:t>Interested in donating? Visit the Flynn People Portal!</a:t>
            </a:r>
          </a:p>
        </p:txBody>
      </p:sp>
      <p:cxnSp>
        <p:nvCxnSpPr>
          <p:cNvPr id="42" name="Straight Connector 41">
            <a:extLst>
              <a:ext uri="{FF2B5EF4-FFF2-40B4-BE49-F238E27FC236}">
                <a16:creationId xmlns:a16="http://schemas.microsoft.com/office/drawing/2014/main" id="{61FAFA1F-809E-4165-B886-C19524FDC76F}"/>
              </a:ext>
            </a:extLst>
          </p:cNvPr>
          <p:cNvCxnSpPr/>
          <p:nvPr/>
        </p:nvCxnSpPr>
        <p:spPr>
          <a:xfrm>
            <a:off x="172720" y="7195744"/>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EDC0795-CBAD-4601-9DA2-374F253E5BB8}"/>
              </a:ext>
            </a:extLst>
          </p:cNvPr>
          <p:cNvSpPr txBox="1"/>
          <p:nvPr/>
        </p:nvSpPr>
        <p:spPr>
          <a:xfrm>
            <a:off x="218214" y="7221739"/>
            <a:ext cx="2616422"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401k/Financial Planning</a:t>
            </a:r>
          </a:p>
        </p:txBody>
      </p:sp>
      <p:sp>
        <p:nvSpPr>
          <p:cNvPr id="44" name="TextBox 43">
            <a:extLst>
              <a:ext uri="{FF2B5EF4-FFF2-40B4-BE49-F238E27FC236}">
                <a16:creationId xmlns:a16="http://schemas.microsoft.com/office/drawing/2014/main" id="{FD7DC8F4-8188-4DAE-B547-B4894606B970}"/>
              </a:ext>
            </a:extLst>
          </p:cNvPr>
          <p:cNvSpPr txBox="1"/>
          <p:nvPr/>
        </p:nvSpPr>
        <p:spPr>
          <a:xfrm>
            <a:off x="199911" y="6364747"/>
            <a:ext cx="6094456"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Flynn offers special discounts for various products and services to all employees. Make sure to visit the </a:t>
            </a:r>
            <a:r>
              <a:rPr lang="en-US" sz="1600" dirty="0" err="1">
                <a:latin typeface="72 Condensed" panose="020B0506030000000003" pitchFamily="34" charset="0"/>
                <a:cs typeface="72 Condensed" panose="020B0506030000000003" pitchFamily="34" charset="0"/>
              </a:rPr>
              <a:t>BenefitsHub</a:t>
            </a:r>
            <a:r>
              <a:rPr lang="en-US" sz="1600" dirty="0">
                <a:latin typeface="72 Condensed" panose="020B0506030000000003" pitchFamily="34" charset="0"/>
                <a:cs typeface="72 Condensed" panose="020B0506030000000003" pitchFamily="34" charset="0"/>
              </a:rPr>
              <a:t> prior to making purchases to take advantage of these discounts!</a:t>
            </a:r>
          </a:p>
        </p:txBody>
      </p:sp>
      <p:pic>
        <p:nvPicPr>
          <p:cNvPr id="46" name="Picture 45">
            <a:extLst>
              <a:ext uri="{FF2B5EF4-FFF2-40B4-BE49-F238E27FC236}">
                <a16:creationId xmlns:a16="http://schemas.microsoft.com/office/drawing/2014/main" id="{B229E5A1-16DA-49C7-9D52-FC22B66BD491}"/>
              </a:ext>
            </a:extLst>
          </p:cNvPr>
          <p:cNvPicPr>
            <a:picLocks noChangeAspect="1"/>
          </p:cNvPicPr>
          <p:nvPr/>
        </p:nvPicPr>
        <p:blipFill>
          <a:blip r:embed="rId7"/>
          <a:stretch>
            <a:fillRect/>
          </a:stretch>
        </p:blipFill>
        <p:spPr>
          <a:xfrm>
            <a:off x="6452206" y="7289206"/>
            <a:ext cx="896112" cy="896112"/>
          </a:xfrm>
          <a:prstGeom prst="rect">
            <a:avLst/>
          </a:prstGeom>
        </p:spPr>
      </p:pic>
      <p:sp>
        <p:nvSpPr>
          <p:cNvPr id="47" name="TextBox 46">
            <a:extLst>
              <a:ext uri="{FF2B5EF4-FFF2-40B4-BE49-F238E27FC236}">
                <a16:creationId xmlns:a16="http://schemas.microsoft.com/office/drawing/2014/main" id="{F193E165-DB6A-430F-96E5-56E3AA1C8C09}"/>
              </a:ext>
            </a:extLst>
          </p:cNvPr>
          <p:cNvSpPr txBox="1"/>
          <p:nvPr/>
        </p:nvSpPr>
        <p:spPr>
          <a:xfrm>
            <a:off x="199911" y="7526370"/>
            <a:ext cx="6079081"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All employees of Bell American, over the age of 21, are eligible to participate in the Flynn Restaurant Group 401(k) Retirement Plan. Principal also offers financial planning services and legal document preparation assistance.</a:t>
            </a:r>
          </a:p>
        </p:txBody>
      </p:sp>
      <p:cxnSp>
        <p:nvCxnSpPr>
          <p:cNvPr id="33" name="Straight Connector 32">
            <a:extLst>
              <a:ext uri="{FF2B5EF4-FFF2-40B4-BE49-F238E27FC236}">
                <a16:creationId xmlns:a16="http://schemas.microsoft.com/office/drawing/2014/main" id="{9D191C90-322C-44CD-A886-6565043E0C33}"/>
              </a:ext>
            </a:extLst>
          </p:cNvPr>
          <p:cNvCxnSpPr/>
          <p:nvPr/>
        </p:nvCxnSpPr>
        <p:spPr>
          <a:xfrm>
            <a:off x="200770" y="8363185"/>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D9B270CE-E857-40BA-AE05-F2FFC5DEAEEE}"/>
              </a:ext>
            </a:extLst>
          </p:cNvPr>
          <p:cNvSpPr txBox="1"/>
          <p:nvPr/>
        </p:nvSpPr>
        <p:spPr>
          <a:xfrm>
            <a:off x="182439" y="8357367"/>
            <a:ext cx="2206053"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The Guild Education</a:t>
            </a:r>
          </a:p>
        </p:txBody>
      </p:sp>
      <p:pic>
        <p:nvPicPr>
          <p:cNvPr id="45" name="Picture 44">
            <a:extLst>
              <a:ext uri="{FF2B5EF4-FFF2-40B4-BE49-F238E27FC236}">
                <a16:creationId xmlns:a16="http://schemas.microsoft.com/office/drawing/2014/main" id="{DFF204AF-00DF-40E7-B245-6883986F1D8B}"/>
              </a:ext>
            </a:extLst>
          </p:cNvPr>
          <p:cNvPicPr>
            <a:picLocks noChangeAspect="1"/>
          </p:cNvPicPr>
          <p:nvPr/>
        </p:nvPicPr>
        <p:blipFill>
          <a:blip r:embed="rId8"/>
          <a:stretch>
            <a:fillRect/>
          </a:stretch>
        </p:blipFill>
        <p:spPr>
          <a:xfrm>
            <a:off x="6439456" y="8489091"/>
            <a:ext cx="896112" cy="896112"/>
          </a:xfrm>
          <a:prstGeom prst="rect">
            <a:avLst/>
          </a:prstGeom>
        </p:spPr>
      </p:pic>
      <p:sp>
        <p:nvSpPr>
          <p:cNvPr id="48" name="TextBox 47">
            <a:extLst>
              <a:ext uri="{FF2B5EF4-FFF2-40B4-BE49-F238E27FC236}">
                <a16:creationId xmlns:a16="http://schemas.microsoft.com/office/drawing/2014/main" id="{13DDC6CA-C0E5-4E41-A50B-14D18338F91C}"/>
              </a:ext>
            </a:extLst>
          </p:cNvPr>
          <p:cNvSpPr txBox="1"/>
          <p:nvPr/>
        </p:nvSpPr>
        <p:spPr>
          <a:xfrm>
            <a:off x="191395" y="8637932"/>
            <a:ext cx="6111487" cy="584775"/>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Want to continue your education? The Guild offers financial assistance to Taco Bell Employees who desire to further their education!</a:t>
            </a:r>
          </a:p>
        </p:txBody>
      </p:sp>
      <p:pic>
        <p:nvPicPr>
          <p:cNvPr id="49" name="Picture 48">
            <a:extLst>
              <a:ext uri="{FF2B5EF4-FFF2-40B4-BE49-F238E27FC236}">
                <a16:creationId xmlns:a16="http://schemas.microsoft.com/office/drawing/2014/main" id="{A62C9EA8-37F5-41C6-ABA1-A083B192A554}"/>
              </a:ext>
            </a:extLst>
          </p:cNvPr>
          <p:cNvPicPr>
            <a:picLocks noChangeAspect="1"/>
          </p:cNvPicPr>
          <p:nvPr/>
        </p:nvPicPr>
        <p:blipFill>
          <a:blip r:embed="rId9"/>
          <a:stretch>
            <a:fillRect/>
          </a:stretch>
        </p:blipFill>
        <p:spPr>
          <a:xfrm>
            <a:off x="6446302" y="1446633"/>
            <a:ext cx="896112" cy="896112"/>
          </a:xfrm>
          <a:prstGeom prst="rect">
            <a:avLst/>
          </a:prstGeom>
        </p:spPr>
      </p:pic>
    </p:spTree>
    <p:extLst>
      <p:ext uri="{BB962C8B-B14F-4D97-AF65-F5344CB8AC3E}">
        <p14:creationId xmlns:p14="http://schemas.microsoft.com/office/powerpoint/2010/main" val="3337742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1E74470-F1B7-437E-B20F-CA3A1E3B7195}"/>
              </a:ext>
            </a:extLst>
          </p:cNvPr>
          <p:cNvSpPr/>
          <p:nvPr/>
        </p:nvSpPr>
        <p:spPr>
          <a:xfrm>
            <a:off x="182880" y="1320800"/>
            <a:ext cx="7416800" cy="85953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6C6CB03-CF0D-4039-9478-25E175F54F75}"/>
              </a:ext>
            </a:extLst>
          </p:cNvPr>
          <p:cNvSpPr txBox="1"/>
          <p:nvPr/>
        </p:nvSpPr>
        <p:spPr>
          <a:xfrm>
            <a:off x="1925567" y="183346"/>
            <a:ext cx="3921266" cy="707886"/>
          </a:xfrm>
          <a:prstGeom prst="rect">
            <a:avLst/>
          </a:prstGeom>
          <a:noFill/>
        </p:spPr>
        <p:txBody>
          <a:bodyPr wrap="none" rtlCol="0">
            <a:spAutoFit/>
          </a:bodyPr>
          <a:lstStyle/>
          <a:p>
            <a:r>
              <a:rPr lang="en-US" sz="4000" dirty="0">
                <a:solidFill>
                  <a:srgbClr val="7030A0"/>
                </a:solidFill>
                <a:latin typeface="72 Condensed" panose="020B0506030000000003" pitchFamily="34" charset="0"/>
                <a:cs typeface="72 Condensed" panose="020B0506030000000003" pitchFamily="34" charset="0"/>
              </a:rPr>
              <a:t>Benefits at a Glance</a:t>
            </a:r>
          </a:p>
        </p:txBody>
      </p:sp>
      <p:sp>
        <p:nvSpPr>
          <p:cNvPr id="8" name="TextBox 7">
            <a:extLst>
              <a:ext uri="{FF2B5EF4-FFF2-40B4-BE49-F238E27FC236}">
                <a16:creationId xmlns:a16="http://schemas.microsoft.com/office/drawing/2014/main" id="{FC8F5155-27F2-403D-9F79-578FC2C4828A}"/>
              </a:ext>
            </a:extLst>
          </p:cNvPr>
          <p:cNvSpPr txBox="1"/>
          <p:nvPr/>
        </p:nvSpPr>
        <p:spPr>
          <a:xfrm>
            <a:off x="1635694" y="659897"/>
            <a:ext cx="4511171" cy="461665"/>
          </a:xfrm>
          <a:prstGeom prst="rect">
            <a:avLst/>
          </a:prstGeom>
          <a:noFill/>
        </p:spPr>
        <p:txBody>
          <a:bodyPr wrap="none" rtlCol="0">
            <a:spAutoFit/>
          </a:bodyPr>
          <a:lstStyle/>
          <a:p>
            <a:r>
              <a:rPr lang="en-US" sz="2400" b="1" dirty="0">
                <a:solidFill>
                  <a:srgbClr val="7030A0"/>
                </a:solidFill>
                <a:latin typeface="72 Condensed" panose="020B0506030000000003" pitchFamily="34" charset="0"/>
                <a:cs typeface="72 Condensed" panose="020B0506030000000003" pitchFamily="34" charset="0"/>
              </a:rPr>
              <a:t>Restaurant General Manager (RGM)</a:t>
            </a:r>
          </a:p>
        </p:txBody>
      </p:sp>
      <p:pic>
        <p:nvPicPr>
          <p:cNvPr id="10" name="Picture 9" descr="Logo, company name&#10;&#10;Description automatically generated">
            <a:extLst>
              <a:ext uri="{FF2B5EF4-FFF2-40B4-BE49-F238E27FC236}">
                <a16:creationId xmlns:a16="http://schemas.microsoft.com/office/drawing/2014/main" id="{1B7EF23F-1170-47B3-BCDC-BD7AFACA98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720" y="75605"/>
            <a:ext cx="1219200" cy="1219200"/>
          </a:xfrm>
          <a:prstGeom prst="rect">
            <a:avLst/>
          </a:prstGeom>
        </p:spPr>
      </p:pic>
      <p:cxnSp>
        <p:nvCxnSpPr>
          <p:cNvPr id="12" name="Straight Connector 11">
            <a:extLst>
              <a:ext uri="{FF2B5EF4-FFF2-40B4-BE49-F238E27FC236}">
                <a16:creationId xmlns:a16="http://schemas.microsoft.com/office/drawing/2014/main" id="{6E3ADF03-D8FA-4641-BDE5-F294A1237AC0}"/>
              </a:ext>
            </a:extLst>
          </p:cNvPr>
          <p:cNvCxnSpPr/>
          <p:nvPr/>
        </p:nvCxnSpPr>
        <p:spPr>
          <a:xfrm>
            <a:off x="6294367" y="1307802"/>
            <a:ext cx="0" cy="8621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DCF4118-C655-4C08-B941-3C458B328042}"/>
              </a:ext>
            </a:extLst>
          </p:cNvPr>
          <p:cNvSpPr txBox="1"/>
          <p:nvPr/>
        </p:nvSpPr>
        <p:spPr>
          <a:xfrm>
            <a:off x="218367" y="1368455"/>
            <a:ext cx="2165978"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2022 Benefits Guide</a:t>
            </a:r>
          </a:p>
        </p:txBody>
      </p:sp>
      <p:cxnSp>
        <p:nvCxnSpPr>
          <p:cNvPr id="15" name="Straight Connector 14">
            <a:extLst>
              <a:ext uri="{FF2B5EF4-FFF2-40B4-BE49-F238E27FC236}">
                <a16:creationId xmlns:a16="http://schemas.microsoft.com/office/drawing/2014/main" id="{4D42D97A-C09A-417A-A1A3-8A6FDF073B16}"/>
              </a:ext>
            </a:extLst>
          </p:cNvPr>
          <p:cNvCxnSpPr/>
          <p:nvPr/>
        </p:nvCxnSpPr>
        <p:spPr>
          <a:xfrm>
            <a:off x="182880" y="2449981"/>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5F8F088-CFD7-45DD-A08F-35BE6E10C072}"/>
              </a:ext>
            </a:extLst>
          </p:cNvPr>
          <p:cNvSpPr txBox="1"/>
          <p:nvPr/>
        </p:nvSpPr>
        <p:spPr>
          <a:xfrm>
            <a:off x="215284" y="2513884"/>
            <a:ext cx="1535998"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GED Program</a:t>
            </a:r>
          </a:p>
        </p:txBody>
      </p:sp>
      <p:sp>
        <p:nvSpPr>
          <p:cNvPr id="17" name="TextBox 16">
            <a:extLst>
              <a:ext uri="{FF2B5EF4-FFF2-40B4-BE49-F238E27FC236}">
                <a16:creationId xmlns:a16="http://schemas.microsoft.com/office/drawing/2014/main" id="{616F24BD-E7F4-4630-8D1A-2B6A05D80547}"/>
              </a:ext>
            </a:extLst>
          </p:cNvPr>
          <p:cNvSpPr txBox="1"/>
          <p:nvPr/>
        </p:nvSpPr>
        <p:spPr>
          <a:xfrm>
            <a:off x="215284" y="3673968"/>
            <a:ext cx="2100255"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Wellbeing Benefits</a:t>
            </a:r>
          </a:p>
        </p:txBody>
      </p:sp>
      <p:sp>
        <p:nvSpPr>
          <p:cNvPr id="18" name="TextBox 17">
            <a:extLst>
              <a:ext uri="{FF2B5EF4-FFF2-40B4-BE49-F238E27FC236}">
                <a16:creationId xmlns:a16="http://schemas.microsoft.com/office/drawing/2014/main" id="{8DB6F7B8-B8D6-4528-8234-E38D23EAAC03}"/>
              </a:ext>
            </a:extLst>
          </p:cNvPr>
          <p:cNvSpPr txBox="1"/>
          <p:nvPr/>
        </p:nvSpPr>
        <p:spPr>
          <a:xfrm>
            <a:off x="215284" y="4841335"/>
            <a:ext cx="2028119"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Flynn Family Fund</a:t>
            </a:r>
          </a:p>
        </p:txBody>
      </p:sp>
      <p:sp>
        <p:nvSpPr>
          <p:cNvPr id="19" name="TextBox 18">
            <a:extLst>
              <a:ext uri="{FF2B5EF4-FFF2-40B4-BE49-F238E27FC236}">
                <a16:creationId xmlns:a16="http://schemas.microsoft.com/office/drawing/2014/main" id="{3BB05D39-2905-40FF-B632-51CB9E931025}"/>
              </a:ext>
            </a:extLst>
          </p:cNvPr>
          <p:cNvSpPr txBox="1"/>
          <p:nvPr/>
        </p:nvSpPr>
        <p:spPr>
          <a:xfrm>
            <a:off x="215284" y="6033945"/>
            <a:ext cx="1439818" cy="400110"/>
          </a:xfrm>
          <a:prstGeom prst="rect">
            <a:avLst/>
          </a:prstGeom>
          <a:noFill/>
        </p:spPr>
        <p:txBody>
          <a:bodyPr wrap="none" rtlCol="0">
            <a:spAutoFit/>
          </a:bodyPr>
          <a:lstStyle/>
          <a:p>
            <a:r>
              <a:rPr lang="en-US" sz="2000" b="1" dirty="0" err="1">
                <a:latin typeface="72 Condensed" panose="020B0506030000000003" pitchFamily="34" charset="0"/>
                <a:cs typeface="72 Condensed" panose="020B0506030000000003" pitchFamily="34" charset="0"/>
              </a:rPr>
              <a:t>BenefitsHub</a:t>
            </a:r>
            <a:endParaRPr lang="en-US" sz="2000" b="1" dirty="0">
              <a:latin typeface="72 Condensed" panose="020B0506030000000003" pitchFamily="34" charset="0"/>
              <a:cs typeface="72 Condensed" panose="020B0506030000000003" pitchFamily="34" charset="0"/>
            </a:endParaRPr>
          </a:p>
        </p:txBody>
      </p:sp>
      <p:pic>
        <p:nvPicPr>
          <p:cNvPr id="21" name="Picture 20">
            <a:extLst>
              <a:ext uri="{FF2B5EF4-FFF2-40B4-BE49-F238E27FC236}">
                <a16:creationId xmlns:a16="http://schemas.microsoft.com/office/drawing/2014/main" id="{0FDB0F11-049D-4228-83EF-6EA450A49052}"/>
              </a:ext>
            </a:extLst>
          </p:cNvPr>
          <p:cNvPicPr>
            <a:picLocks noChangeAspect="1"/>
          </p:cNvPicPr>
          <p:nvPr/>
        </p:nvPicPr>
        <p:blipFill>
          <a:blip r:embed="rId3"/>
          <a:stretch>
            <a:fillRect/>
          </a:stretch>
        </p:blipFill>
        <p:spPr>
          <a:xfrm>
            <a:off x="6446302" y="2554835"/>
            <a:ext cx="896112" cy="896112"/>
          </a:xfrm>
          <a:prstGeom prst="rect">
            <a:avLst/>
          </a:prstGeom>
        </p:spPr>
      </p:pic>
      <p:cxnSp>
        <p:nvCxnSpPr>
          <p:cNvPr id="24" name="Straight Connector 23">
            <a:extLst>
              <a:ext uri="{FF2B5EF4-FFF2-40B4-BE49-F238E27FC236}">
                <a16:creationId xmlns:a16="http://schemas.microsoft.com/office/drawing/2014/main" id="{AC7CC7D2-7E35-4CD4-B79F-83A93DDADFBF}"/>
              </a:ext>
            </a:extLst>
          </p:cNvPr>
          <p:cNvCxnSpPr/>
          <p:nvPr/>
        </p:nvCxnSpPr>
        <p:spPr>
          <a:xfrm>
            <a:off x="182880" y="3627397"/>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910180F-24F2-4228-A84F-A04F43B7B45F}"/>
              </a:ext>
            </a:extLst>
          </p:cNvPr>
          <p:cNvCxnSpPr/>
          <p:nvPr/>
        </p:nvCxnSpPr>
        <p:spPr>
          <a:xfrm>
            <a:off x="215284" y="4809213"/>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78F3000-80A4-4F1A-A213-232BAE8EA059}"/>
              </a:ext>
            </a:extLst>
          </p:cNvPr>
          <p:cNvCxnSpPr/>
          <p:nvPr/>
        </p:nvCxnSpPr>
        <p:spPr>
          <a:xfrm>
            <a:off x="182880" y="5978447"/>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0" name="Picture 29">
            <a:extLst>
              <a:ext uri="{FF2B5EF4-FFF2-40B4-BE49-F238E27FC236}">
                <a16:creationId xmlns:a16="http://schemas.microsoft.com/office/drawing/2014/main" id="{9ACC2127-21CA-47C8-93D9-F7F076220DF5}"/>
              </a:ext>
            </a:extLst>
          </p:cNvPr>
          <p:cNvPicPr>
            <a:picLocks noChangeAspect="1"/>
          </p:cNvPicPr>
          <p:nvPr/>
        </p:nvPicPr>
        <p:blipFill>
          <a:blip r:embed="rId4"/>
          <a:stretch>
            <a:fillRect/>
          </a:stretch>
        </p:blipFill>
        <p:spPr>
          <a:xfrm>
            <a:off x="6445592" y="6132830"/>
            <a:ext cx="892469" cy="896112"/>
          </a:xfrm>
          <a:prstGeom prst="rect">
            <a:avLst/>
          </a:prstGeom>
        </p:spPr>
      </p:pic>
      <p:pic>
        <p:nvPicPr>
          <p:cNvPr id="32" name="Picture 31">
            <a:extLst>
              <a:ext uri="{FF2B5EF4-FFF2-40B4-BE49-F238E27FC236}">
                <a16:creationId xmlns:a16="http://schemas.microsoft.com/office/drawing/2014/main" id="{1F5DAC70-A7E8-4D21-8D7A-53CD08A292D5}"/>
              </a:ext>
            </a:extLst>
          </p:cNvPr>
          <p:cNvPicPr>
            <a:picLocks noChangeAspect="1"/>
          </p:cNvPicPr>
          <p:nvPr/>
        </p:nvPicPr>
        <p:blipFill>
          <a:blip r:embed="rId5"/>
          <a:stretch>
            <a:fillRect/>
          </a:stretch>
        </p:blipFill>
        <p:spPr>
          <a:xfrm>
            <a:off x="6446302" y="4914066"/>
            <a:ext cx="896112" cy="896112"/>
          </a:xfrm>
          <a:prstGeom prst="rect">
            <a:avLst/>
          </a:prstGeom>
        </p:spPr>
      </p:pic>
      <p:sp>
        <p:nvSpPr>
          <p:cNvPr id="34" name="TextBox 33">
            <a:extLst>
              <a:ext uri="{FF2B5EF4-FFF2-40B4-BE49-F238E27FC236}">
                <a16:creationId xmlns:a16="http://schemas.microsoft.com/office/drawing/2014/main" id="{ECFF87DF-CF80-4ADA-928C-670ACC461FC8}"/>
              </a:ext>
            </a:extLst>
          </p:cNvPr>
          <p:cNvSpPr txBox="1"/>
          <p:nvPr/>
        </p:nvSpPr>
        <p:spPr>
          <a:xfrm>
            <a:off x="215284" y="1654805"/>
            <a:ext cx="6079083" cy="584775"/>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All managers are eligible for our full-time benefits package including: medical, pharmacy, dental, vision, life insurance, and short and long term disability.</a:t>
            </a:r>
          </a:p>
        </p:txBody>
      </p:sp>
      <p:sp>
        <p:nvSpPr>
          <p:cNvPr id="35" name="TextBox 34">
            <a:extLst>
              <a:ext uri="{FF2B5EF4-FFF2-40B4-BE49-F238E27FC236}">
                <a16:creationId xmlns:a16="http://schemas.microsoft.com/office/drawing/2014/main" id="{87055B2E-2196-4455-BCF4-757D9E96AACF}"/>
              </a:ext>
            </a:extLst>
          </p:cNvPr>
          <p:cNvSpPr txBox="1"/>
          <p:nvPr/>
        </p:nvSpPr>
        <p:spPr>
          <a:xfrm>
            <a:off x="278032" y="2111427"/>
            <a:ext cx="5027243" cy="338554"/>
          </a:xfrm>
          <a:prstGeom prst="rect">
            <a:avLst/>
          </a:prstGeom>
          <a:noFill/>
        </p:spPr>
        <p:txBody>
          <a:bodyPr wrap="square" rtlCol="0">
            <a:spAutoFit/>
          </a:bodyPr>
          <a:lstStyle/>
          <a:p>
            <a:r>
              <a:rPr lang="en-US" sz="1600" b="1" dirty="0">
                <a:latin typeface="72 Condensed" panose="020B0506030000000003" pitchFamily="34" charset="0"/>
                <a:cs typeface="72 Condensed" panose="020B0506030000000003" pitchFamily="34" charset="0"/>
              </a:rPr>
              <a:t>Eligible employees must sign up within 30 days of hire date.</a:t>
            </a:r>
          </a:p>
        </p:txBody>
      </p:sp>
      <p:sp>
        <p:nvSpPr>
          <p:cNvPr id="36" name="TextBox 35">
            <a:extLst>
              <a:ext uri="{FF2B5EF4-FFF2-40B4-BE49-F238E27FC236}">
                <a16:creationId xmlns:a16="http://schemas.microsoft.com/office/drawing/2014/main" id="{D3FB485E-0AE0-4BAE-B00D-AD51675A4282}"/>
              </a:ext>
            </a:extLst>
          </p:cNvPr>
          <p:cNvSpPr txBox="1"/>
          <p:nvPr/>
        </p:nvSpPr>
        <p:spPr>
          <a:xfrm>
            <a:off x="182880" y="2796400"/>
            <a:ext cx="6111487"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We understand the importance of education. If you haven’t been able to finish your GED yet, let Taco Bell Help! We will pay to help you complete your GED for approved students.</a:t>
            </a:r>
          </a:p>
        </p:txBody>
      </p:sp>
      <p:pic>
        <p:nvPicPr>
          <p:cNvPr id="38" name="Picture 37">
            <a:extLst>
              <a:ext uri="{FF2B5EF4-FFF2-40B4-BE49-F238E27FC236}">
                <a16:creationId xmlns:a16="http://schemas.microsoft.com/office/drawing/2014/main" id="{F2504615-4430-4E01-8B06-AE0C997D59B9}"/>
              </a:ext>
            </a:extLst>
          </p:cNvPr>
          <p:cNvPicPr>
            <a:picLocks noChangeAspect="1"/>
          </p:cNvPicPr>
          <p:nvPr/>
        </p:nvPicPr>
        <p:blipFill>
          <a:blip r:embed="rId6"/>
          <a:stretch>
            <a:fillRect/>
          </a:stretch>
        </p:blipFill>
        <p:spPr>
          <a:xfrm>
            <a:off x="6449705" y="3726157"/>
            <a:ext cx="898613" cy="913284"/>
          </a:xfrm>
          <a:prstGeom prst="rect">
            <a:avLst/>
          </a:prstGeom>
        </p:spPr>
      </p:pic>
      <p:sp>
        <p:nvSpPr>
          <p:cNvPr id="39" name="TextBox 38">
            <a:extLst>
              <a:ext uri="{FF2B5EF4-FFF2-40B4-BE49-F238E27FC236}">
                <a16:creationId xmlns:a16="http://schemas.microsoft.com/office/drawing/2014/main" id="{D311883E-78BD-4D22-AE81-32AD4605DB71}"/>
              </a:ext>
            </a:extLst>
          </p:cNvPr>
          <p:cNvSpPr txBox="1"/>
          <p:nvPr/>
        </p:nvSpPr>
        <p:spPr>
          <a:xfrm>
            <a:off x="182880" y="3970959"/>
            <a:ext cx="6052919"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Your wellbeing is important to us. Offering support for financial, child and elder care, substance abuse, legal and ID recovery services. Along with financial and telehealth services!</a:t>
            </a:r>
          </a:p>
        </p:txBody>
      </p:sp>
      <p:sp>
        <p:nvSpPr>
          <p:cNvPr id="40" name="TextBox 39">
            <a:extLst>
              <a:ext uri="{FF2B5EF4-FFF2-40B4-BE49-F238E27FC236}">
                <a16:creationId xmlns:a16="http://schemas.microsoft.com/office/drawing/2014/main" id="{28D75921-578A-4AA4-8F3C-FBF3F1DDEC99}"/>
              </a:ext>
            </a:extLst>
          </p:cNvPr>
          <p:cNvSpPr txBox="1"/>
          <p:nvPr/>
        </p:nvSpPr>
        <p:spPr>
          <a:xfrm>
            <a:off x="199911" y="5184712"/>
            <a:ext cx="6079081" cy="584775"/>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Experiencing financial hardship? The Flynn Family Fund is here for you. Submit an application to be considered for a grant!</a:t>
            </a:r>
          </a:p>
        </p:txBody>
      </p:sp>
      <p:sp>
        <p:nvSpPr>
          <p:cNvPr id="41" name="TextBox 40">
            <a:extLst>
              <a:ext uri="{FF2B5EF4-FFF2-40B4-BE49-F238E27FC236}">
                <a16:creationId xmlns:a16="http://schemas.microsoft.com/office/drawing/2014/main" id="{B5323570-D720-4F62-85B3-CC198AEF0197}"/>
              </a:ext>
            </a:extLst>
          </p:cNvPr>
          <p:cNvSpPr txBox="1"/>
          <p:nvPr/>
        </p:nvSpPr>
        <p:spPr>
          <a:xfrm>
            <a:off x="291015" y="5639893"/>
            <a:ext cx="5027243" cy="338554"/>
          </a:xfrm>
          <a:prstGeom prst="rect">
            <a:avLst/>
          </a:prstGeom>
          <a:noFill/>
        </p:spPr>
        <p:txBody>
          <a:bodyPr wrap="square" rtlCol="0">
            <a:spAutoFit/>
          </a:bodyPr>
          <a:lstStyle/>
          <a:p>
            <a:r>
              <a:rPr lang="en-US" sz="1600" b="1" dirty="0">
                <a:latin typeface="72 Condensed" panose="020B0506030000000003" pitchFamily="34" charset="0"/>
                <a:cs typeface="72 Condensed" panose="020B0506030000000003" pitchFamily="34" charset="0"/>
              </a:rPr>
              <a:t>Interested in donating? Visit the Flynn People Portal!</a:t>
            </a:r>
          </a:p>
        </p:txBody>
      </p:sp>
      <p:cxnSp>
        <p:nvCxnSpPr>
          <p:cNvPr id="42" name="Straight Connector 41">
            <a:extLst>
              <a:ext uri="{FF2B5EF4-FFF2-40B4-BE49-F238E27FC236}">
                <a16:creationId xmlns:a16="http://schemas.microsoft.com/office/drawing/2014/main" id="{61FAFA1F-809E-4165-B886-C19524FDC76F}"/>
              </a:ext>
            </a:extLst>
          </p:cNvPr>
          <p:cNvCxnSpPr/>
          <p:nvPr/>
        </p:nvCxnSpPr>
        <p:spPr>
          <a:xfrm>
            <a:off x="172720" y="7195744"/>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EDC0795-CBAD-4601-9DA2-374F253E5BB8}"/>
              </a:ext>
            </a:extLst>
          </p:cNvPr>
          <p:cNvSpPr txBox="1"/>
          <p:nvPr/>
        </p:nvSpPr>
        <p:spPr>
          <a:xfrm>
            <a:off x="218214" y="7221739"/>
            <a:ext cx="2616422"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401k/Financial Planning</a:t>
            </a:r>
          </a:p>
        </p:txBody>
      </p:sp>
      <p:sp>
        <p:nvSpPr>
          <p:cNvPr id="44" name="TextBox 43">
            <a:extLst>
              <a:ext uri="{FF2B5EF4-FFF2-40B4-BE49-F238E27FC236}">
                <a16:creationId xmlns:a16="http://schemas.microsoft.com/office/drawing/2014/main" id="{FD7DC8F4-8188-4DAE-B547-B4894606B970}"/>
              </a:ext>
            </a:extLst>
          </p:cNvPr>
          <p:cNvSpPr txBox="1"/>
          <p:nvPr/>
        </p:nvSpPr>
        <p:spPr>
          <a:xfrm>
            <a:off x="199911" y="6364747"/>
            <a:ext cx="6094456"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Flynn offers special discounts for various products and services to all employees. Make sure to visit the </a:t>
            </a:r>
            <a:r>
              <a:rPr lang="en-US" sz="1600" dirty="0" err="1">
                <a:latin typeface="72 Condensed" panose="020B0506030000000003" pitchFamily="34" charset="0"/>
                <a:cs typeface="72 Condensed" panose="020B0506030000000003" pitchFamily="34" charset="0"/>
              </a:rPr>
              <a:t>BenefitsHub</a:t>
            </a:r>
            <a:r>
              <a:rPr lang="en-US" sz="1600" dirty="0">
                <a:latin typeface="72 Condensed" panose="020B0506030000000003" pitchFamily="34" charset="0"/>
                <a:cs typeface="72 Condensed" panose="020B0506030000000003" pitchFamily="34" charset="0"/>
              </a:rPr>
              <a:t> prior to making purchases to take advantage of these discounts!</a:t>
            </a:r>
          </a:p>
        </p:txBody>
      </p:sp>
      <p:pic>
        <p:nvPicPr>
          <p:cNvPr id="46" name="Picture 45">
            <a:extLst>
              <a:ext uri="{FF2B5EF4-FFF2-40B4-BE49-F238E27FC236}">
                <a16:creationId xmlns:a16="http://schemas.microsoft.com/office/drawing/2014/main" id="{B229E5A1-16DA-49C7-9D52-FC22B66BD491}"/>
              </a:ext>
            </a:extLst>
          </p:cNvPr>
          <p:cNvPicPr>
            <a:picLocks noChangeAspect="1"/>
          </p:cNvPicPr>
          <p:nvPr/>
        </p:nvPicPr>
        <p:blipFill>
          <a:blip r:embed="rId7"/>
          <a:stretch>
            <a:fillRect/>
          </a:stretch>
        </p:blipFill>
        <p:spPr>
          <a:xfrm>
            <a:off x="6452206" y="7289206"/>
            <a:ext cx="896112" cy="896112"/>
          </a:xfrm>
          <a:prstGeom prst="rect">
            <a:avLst/>
          </a:prstGeom>
        </p:spPr>
      </p:pic>
      <p:sp>
        <p:nvSpPr>
          <p:cNvPr id="47" name="TextBox 46">
            <a:extLst>
              <a:ext uri="{FF2B5EF4-FFF2-40B4-BE49-F238E27FC236}">
                <a16:creationId xmlns:a16="http://schemas.microsoft.com/office/drawing/2014/main" id="{F193E165-DB6A-430F-96E5-56E3AA1C8C09}"/>
              </a:ext>
            </a:extLst>
          </p:cNvPr>
          <p:cNvSpPr txBox="1"/>
          <p:nvPr/>
        </p:nvSpPr>
        <p:spPr>
          <a:xfrm>
            <a:off x="199911" y="7526370"/>
            <a:ext cx="6079081" cy="830997"/>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All employees of Bell American, over the age of 21, are eligible to participate in the Flynn Restaurant Group 401(k) Retirement Plan. Principal also offers financial planning services and legal document preparation assistance.</a:t>
            </a:r>
          </a:p>
        </p:txBody>
      </p:sp>
      <p:cxnSp>
        <p:nvCxnSpPr>
          <p:cNvPr id="33" name="Straight Connector 32">
            <a:extLst>
              <a:ext uri="{FF2B5EF4-FFF2-40B4-BE49-F238E27FC236}">
                <a16:creationId xmlns:a16="http://schemas.microsoft.com/office/drawing/2014/main" id="{9D191C90-322C-44CD-A886-6565043E0C33}"/>
              </a:ext>
            </a:extLst>
          </p:cNvPr>
          <p:cNvCxnSpPr/>
          <p:nvPr/>
        </p:nvCxnSpPr>
        <p:spPr>
          <a:xfrm>
            <a:off x="200770" y="8363185"/>
            <a:ext cx="741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D9B270CE-E857-40BA-AE05-F2FFC5DEAEEE}"/>
              </a:ext>
            </a:extLst>
          </p:cNvPr>
          <p:cNvSpPr txBox="1"/>
          <p:nvPr/>
        </p:nvSpPr>
        <p:spPr>
          <a:xfrm>
            <a:off x="182439" y="8357367"/>
            <a:ext cx="2206053" cy="400110"/>
          </a:xfrm>
          <a:prstGeom prst="rect">
            <a:avLst/>
          </a:prstGeom>
          <a:noFill/>
        </p:spPr>
        <p:txBody>
          <a:bodyPr wrap="none" rtlCol="0">
            <a:spAutoFit/>
          </a:bodyPr>
          <a:lstStyle/>
          <a:p>
            <a:r>
              <a:rPr lang="en-US" sz="2000" b="1" dirty="0">
                <a:latin typeface="72 Condensed" panose="020B0506030000000003" pitchFamily="34" charset="0"/>
                <a:cs typeface="72 Condensed" panose="020B0506030000000003" pitchFamily="34" charset="0"/>
              </a:rPr>
              <a:t>The Guild Education</a:t>
            </a:r>
          </a:p>
        </p:txBody>
      </p:sp>
      <p:pic>
        <p:nvPicPr>
          <p:cNvPr id="45" name="Picture 44">
            <a:extLst>
              <a:ext uri="{FF2B5EF4-FFF2-40B4-BE49-F238E27FC236}">
                <a16:creationId xmlns:a16="http://schemas.microsoft.com/office/drawing/2014/main" id="{DFF204AF-00DF-40E7-B245-6883986F1D8B}"/>
              </a:ext>
            </a:extLst>
          </p:cNvPr>
          <p:cNvPicPr>
            <a:picLocks noChangeAspect="1"/>
          </p:cNvPicPr>
          <p:nvPr/>
        </p:nvPicPr>
        <p:blipFill>
          <a:blip r:embed="rId8"/>
          <a:stretch>
            <a:fillRect/>
          </a:stretch>
        </p:blipFill>
        <p:spPr>
          <a:xfrm>
            <a:off x="6439456" y="8489091"/>
            <a:ext cx="896112" cy="896112"/>
          </a:xfrm>
          <a:prstGeom prst="rect">
            <a:avLst/>
          </a:prstGeom>
        </p:spPr>
      </p:pic>
      <p:sp>
        <p:nvSpPr>
          <p:cNvPr id="48" name="TextBox 47">
            <a:extLst>
              <a:ext uri="{FF2B5EF4-FFF2-40B4-BE49-F238E27FC236}">
                <a16:creationId xmlns:a16="http://schemas.microsoft.com/office/drawing/2014/main" id="{13DDC6CA-C0E5-4E41-A50B-14D18338F91C}"/>
              </a:ext>
            </a:extLst>
          </p:cNvPr>
          <p:cNvSpPr txBox="1"/>
          <p:nvPr/>
        </p:nvSpPr>
        <p:spPr>
          <a:xfrm>
            <a:off x="191395" y="8637932"/>
            <a:ext cx="6111487" cy="584775"/>
          </a:xfrm>
          <a:prstGeom prst="rect">
            <a:avLst/>
          </a:prstGeom>
          <a:noFill/>
        </p:spPr>
        <p:txBody>
          <a:bodyPr wrap="square" rtlCol="0">
            <a:spAutoFit/>
          </a:bodyPr>
          <a:lstStyle/>
          <a:p>
            <a:r>
              <a:rPr lang="en-US" sz="1600" dirty="0">
                <a:latin typeface="72 Condensed" panose="020B0506030000000003" pitchFamily="34" charset="0"/>
                <a:cs typeface="72 Condensed" panose="020B0506030000000003" pitchFamily="34" charset="0"/>
              </a:rPr>
              <a:t>Want to continue your education? The Guild offers financial assistance to Taco Bell Employees who desire to further their education!</a:t>
            </a:r>
          </a:p>
        </p:txBody>
      </p:sp>
      <p:pic>
        <p:nvPicPr>
          <p:cNvPr id="49" name="Picture 48">
            <a:extLst>
              <a:ext uri="{FF2B5EF4-FFF2-40B4-BE49-F238E27FC236}">
                <a16:creationId xmlns:a16="http://schemas.microsoft.com/office/drawing/2014/main" id="{A62C9EA8-37F5-41C6-ABA1-A083B192A554}"/>
              </a:ext>
            </a:extLst>
          </p:cNvPr>
          <p:cNvPicPr>
            <a:picLocks noChangeAspect="1"/>
          </p:cNvPicPr>
          <p:nvPr/>
        </p:nvPicPr>
        <p:blipFill>
          <a:blip r:embed="rId9"/>
          <a:stretch>
            <a:fillRect/>
          </a:stretch>
        </p:blipFill>
        <p:spPr>
          <a:xfrm>
            <a:off x="6446302" y="1446633"/>
            <a:ext cx="896112" cy="896112"/>
          </a:xfrm>
          <a:prstGeom prst="rect">
            <a:avLst/>
          </a:prstGeom>
        </p:spPr>
      </p:pic>
    </p:spTree>
    <p:extLst>
      <p:ext uri="{BB962C8B-B14F-4D97-AF65-F5344CB8AC3E}">
        <p14:creationId xmlns:p14="http://schemas.microsoft.com/office/powerpoint/2010/main" val="6940422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TotalTime>
  <Words>1011</Words>
  <Application>Microsoft Office PowerPoint</Application>
  <PresentationFormat>Custom</PresentationFormat>
  <Paragraphs>70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72 Condensed</vt: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Smurr</dc:creator>
  <cp:lastModifiedBy>Hannah Smurr</cp:lastModifiedBy>
  <cp:revision>11</cp:revision>
  <dcterms:created xsi:type="dcterms:W3CDTF">2021-11-09T15:53:26Z</dcterms:created>
  <dcterms:modified xsi:type="dcterms:W3CDTF">2021-11-09T17:42:57Z</dcterms:modified>
</cp:coreProperties>
</file>